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rels" ContentType="application/vnd.openxmlformats-package.relationships+xml"/>
  <Default Extension="emf" ContentType="image/x-emf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notesMasterIdLst>
    <p:notesMasterId r:id="rId29"/>
  </p:notesMasterIdLst>
  <p:sldIdLst>
    <p:sldId id="256" r:id="rId3"/>
    <p:sldId id="259" r:id="rId4"/>
    <p:sldId id="350" r:id="rId5"/>
    <p:sldId id="351" r:id="rId6"/>
    <p:sldId id="352" r:id="rId7"/>
    <p:sldId id="327" r:id="rId8"/>
    <p:sldId id="329" r:id="rId9"/>
    <p:sldId id="265" r:id="rId10"/>
    <p:sldId id="354" r:id="rId11"/>
    <p:sldId id="315" r:id="rId12"/>
    <p:sldId id="316" r:id="rId13"/>
    <p:sldId id="267" r:id="rId14"/>
    <p:sldId id="318" r:id="rId15"/>
    <p:sldId id="347" r:id="rId16"/>
    <p:sldId id="323" r:id="rId17"/>
    <p:sldId id="334" r:id="rId18"/>
    <p:sldId id="331" r:id="rId19"/>
    <p:sldId id="333" r:id="rId20"/>
    <p:sldId id="338" r:id="rId21"/>
    <p:sldId id="312" r:id="rId22"/>
    <p:sldId id="349" r:id="rId23"/>
    <p:sldId id="345" r:id="rId24"/>
    <p:sldId id="346" r:id="rId25"/>
    <p:sldId id="340" r:id="rId26"/>
    <p:sldId id="355" r:id="rId27"/>
    <p:sldId id="293" r:id="rId2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85144" autoAdjust="0"/>
  </p:normalViewPr>
  <p:slideViewPr>
    <p:cSldViewPr snapToGrid="0" snapToObjects="1" showGuides="1">
      <p:cViewPr varScale="1">
        <p:scale>
          <a:sx n="104" d="100"/>
          <a:sy n="104" d="100"/>
        </p:scale>
        <p:origin x="-1040" y="-104"/>
      </p:cViewPr>
      <p:guideLst>
        <p:guide orient="horz" pos="2145"/>
        <p:guide pos="2917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printerSettings" Target="printerSettings/printerSettings1.bin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theme" Target="theme/theme1.xml"/><Relationship Id="rId34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36E502-6C34-3E42-9AB7-D7C89374C893}" type="datetimeFigureOut">
              <a:rPr lang="en-US" smtClean="0"/>
              <a:t>9/2/15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B3A9F8-8AEE-E84E-BA50-E83E2048B5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3568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</a:t>
            </a:r>
            <a:r>
              <a:rPr lang="en-US" baseline="0" dirty="0" smtClean="0"/>
              <a:t> limit access</a:t>
            </a:r>
          </a:p>
          <a:p>
            <a:r>
              <a:rPr lang="en-US" baseline="0" dirty="0" smtClean="0"/>
              <a:t>	- place embargos to delay until publication. </a:t>
            </a:r>
          </a:p>
          <a:p>
            <a:endParaRPr lang="en-US" dirty="0" smtClean="0"/>
          </a:p>
          <a:p>
            <a:r>
              <a:rPr lang="en-US" dirty="0" smtClean="0"/>
              <a:t>Customize submission process.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17F44C-F86E-8F4E-9A4A-B188E4D37C6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4735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9EF4DE-5B5F-47B9-9E36-F3DF6B72C296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58721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Dilatomety</a:t>
            </a:r>
            <a:r>
              <a:rPr lang="en-US" baseline="0" dirty="0" smtClean="0"/>
              <a:t> is often use to measure when a phase change occurs  (discontinuous change in length occurs at the temperature where the phase transformation occurs).   Often used to generate continuous cooling curves and TTT diagrams (Time, Temperature, Transformation transformed)  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4728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How</a:t>
            </a:r>
            <a:r>
              <a:rPr lang="en-US" baseline="0" dirty="0" smtClean="0"/>
              <a:t> does this all fit together???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20AE56-750E-D74E-B891-791940EEE44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9805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B90218-0890-6E4C-BC86-9BFE508AF59E}" type="datetimeFigureOut">
              <a:rPr lang="en-US" smtClean="0"/>
              <a:t>9/2/15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D7EF6-F121-C845-B9C1-83D6A5DDABC3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nistident_fleft_vec [Converted]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888" y="5562601"/>
            <a:ext cx="1552712" cy="685800"/>
          </a:xfrm>
          <a:prstGeom prst="rect">
            <a:avLst/>
          </a:prstGeom>
        </p:spPr>
      </p:pic>
      <p:pic>
        <p:nvPicPr>
          <p:cNvPr id="8" name="Picture 7" descr="NISTlogo_stacked_PMS655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9079" y="5562600"/>
            <a:ext cx="1573906" cy="643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9236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B90218-0890-6E4C-BC86-9BFE508AF59E}" type="datetimeFigureOut">
              <a:rPr lang="en-US" smtClean="0"/>
              <a:t>9/2/15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D7EF6-F121-C845-B9C1-83D6A5DDAB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7152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B90218-0890-6E4C-BC86-9BFE508AF59E}" type="datetimeFigureOut">
              <a:rPr lang="en-US" smtClean="0"/>
              <a:t>9/2/15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D7EF6-F121-C845-B9C1-83D6A5DDAB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2042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>
                <a:solidFill>
                  <a:prstClr val="white">
                    <a:tint val="75000"/>
                  </a:prstClr>
                </a:solidFill>
                <a:latin typeface="Corbel"/>
              </a:rPr>
              <a:pPr/>
              <a:t>9/2/15</a:t>
            </a:fld>
            <a:endParaRPr lang="en-US">
              <a:solidFill>
                <a:prstClr val="white">
                  <a:tint val="75000"/>
                </a:prstClr>
              </a:solidFill>
              <a:latin typeface="Corbe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  <a:latin typeface="Corbe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>
                <a:solidFill>
                  <a:prstClr val="white">
                    <a:tint val="75000"/>
                  </a:prstClr>
                </a:solidFill>
                <a:latin typeface="Corbel"/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  <a:latin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8543964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>
                <a:solidFill>
                  <a:prstClr val="white">
                    <a:tint val="75000"/>
                  </a:prstClr>
                </a:solidFill>
                <a:latin typeface="Corbel"/>
              </a:rPr>
              <a:pPr/>
              <a:t>9/2/15</a:t>
            </a:fld>
            <a:endParaRPr lang="en-US">
              <a:solidFill>
                <a:prstClr val="white">
                  <a:tint val="75000"/>
                </a:prstClr>
              </a:solidFill>
              <a:latin typeface="Corbe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  <a:latin typeface="Corbe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>
                <a:solidFill>
                  <a:prstClr val="white">
                    <a:tint val="75000"/>
                  </a:prstClr>
                </a:solidFill>
                <a:latin typeface="Corbel"/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  <a:latin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13832701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>
                <a:solidFill>
                  <a:prstClr val="white">
                    <a:tint val="75000"/>
                  </a:prstClr>
                </a:solidFill>
                <a:latin typeface="Corbel"/>
              </a:rPr>
              <a:pPr/>
              <a:t>9/2/15</a:t>
            </a:fld>
            <a:endParaRPr lang="en-US">
              <a:solidFill>
                <a:prstClr val="white">
                  <a:tint val="75000"/>
                </a:prstClr>
              </a:solidFill>
              <a:latin typeface="Corbe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  <a:latin typeface="Corbe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>
                <a:solidFill>
                  <a:prstClr val="white">
                    <a:tint val="75000"/>
                  </a:prstClr>
                </a:solidFill>
                <a:latin typeface="Corbel"/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  <a:latin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33371962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>
                <a:solidFill>
                  <a:prstClr val="white">
                    <a:tint val="75000"/>
                  </a:prstClr>
                </a:solidFill>
                <a:latin typeface="Corbel"/>
              </a:rPr>
              <a:pPr/>
              <a:t>9/2/15</a:t>
            </a:fld>
            <a:endParaRPr lang="en-US">
              <a:solidFill>
                <a:prstClr val="white">
                  <a:tint val="75000"/>
                </a:prstClr>
              </a:solidFill>
              <a:latin typeface="Corbel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  <a:latin typeface="Corbel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>
                <a:solidFill>
                  <a:prstClr val="white">
                    <a:tint val="75000"/>
                  </a:prstClr>
                </a:solidFill>
                <a:latin typeface="Corbel"/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  <a:latin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226205329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t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t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>
                <a:solidFill>
                  <a:prstClr val="white">
                    <a:tint val="75000"/>
                  </a:prstClr>
                </a:solidFill>
                <a:latin typeface="Corbel"/>
              </a:rPr>
              <a:pPr/>
              <a:t>9/2/15</a:t>
            </a:fld>
            <a:endParaRPr lang="en-US">
              <a:solidFill>
                <a:prstClr val="white">
                  <a:tint val="75000"/>
                </a:prstClr>
              </a:solidFill>
              <a:latin typeface="Corbel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  <a:latin typeface="Corbel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>
                <a:solidFill>
                  <a:prstClr val="white">
                    <a:tint val="75000"/>
                  </a:prstClr>
                </a:solidFill>
                <a:latin typeface="Corbel"/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  <a:latin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256091724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>
                <a:solidFill>
                  <a:prstClr val="white">
                    <a:tint val="75000"/>
                  </a:prstClr>
                </a:solidFill>
                <a:latin typeface="Corbel"/>
              </a:rPr>
              <a:pPr/>
              <a:t>9/2/15</a:t>
            </a:fld>
            <a:endParaRPr lang="en-US">
              <a:solidFill>
                <a:prstClr val="white">
                  <a:tint val="75000"/>
                </a:prstClr>
              </a:solidFill>
              <a:latin typeface="Corbe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  <a:latin typeface="Corbel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>
                <a:solidFill>
                  <a:prstClr val="white">
                    <a:tint val="75000"/>
                  </a:prstClr>
                </a:solidFill>
                <a:latin typeface="Corbel"/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  <a:latin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84785558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>
                <a:solidFill>
                  <a:prstClr val="white">
                    <a:tint val="75000"/>
                  </a:prstClr>
                </a:solidFill>
                <a:latin typeface="Corbel"/>
              </a:rPr>
              <a:pPr/>
              <a:t>9/2/15</a:t>
            </a:fld>
            <a:endParaRPr lang="en-US">
              <a:solidFill>
                <a:prstClr val="white">
                  <a:tint val="75000"/>
                </a:prstClr>
              </a:solidFill>
              <a:latin typeface="Corbel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  <a:latin typeface="Corbe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>
                <a:solidFill>
                  <a:prstClr val="white">
                    <a:tint val="75000"/>
                  </a:prstClr>
                </a:solidFill>
                <a:latin typeface="Corbel"/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  <a:latin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243589975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>
                <a:solidFill>
                  <a:prstClr val="white">
                    <a:tint val="75000"/>
                  </a:prstClr>
                </a:solidFill>
                <a:latin typeface="Corbel"/>
              </a:rPr>
              <a:pPr/>
              <a:t>9/2/15</a:t>
            </a:fld>
            <a:endParaRPr lang="en-US">
              <a:solidFill>
                <a:prstClr val="white">
                  <a:tint val="75000"/>
                </a:prstClr>
              </a:solidFill>
              <a:latin typeface="Corbel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  <a:latin typeface="Corbel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>
                <a:solidFill>
                  <a:prstClr val="white">
                    <a:tint val="75000"/>
                  </a:prstClr>
                </a:solidFill>
                <a:latin typeface="Corbel"/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  <a:latin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300631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B90218-0890-6E4C-BC86-9BFE508AF59E}" type="datetimeFigureOut">
              <a:rPr lang="en-US" smtClean="0"/>
              <a:t>9/2/15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D7EF6-F121-C845-B9C1-83D6A5DDAB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130373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 anchor="t"/>
          <a:lstStyle>
            <a:lvl1pPr marL="0" indent="0">
              <a:buNone/>
              <a:defRPr sz="1400"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>
                <a:solidFill>
                  <a:prstClr val="white">
                    <a:tint val="75000"/>
                  </a:prstClr>
                </a:solidFill>
                <a:latin typeface="Corbel"/>
              </a:rPr>
              <a:pPr/>
              <a:t>9/2/15</a:t>
            </a:fld>
            <a:endParaRPr lang="en-US">
              <a:solidFill>
                <a:prstClr val="white">
                  <a:tint val="75000"/>
                </a:prstClr>
              </a:solidFill>
              <a:latin typeface="Corbel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  <a:latin typeface="Corbel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>
                <a:solidFill>
                  <a:prstClr val="white">
                    <a:tint val="75000"/>
                  </a:prstClr>
                </a:solidFill>
                <a:latin typeface="Corbel"/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  <a:latin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342495689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>
                <a:solidFill>
                  <a:prstClr val="white">
                    <a:tint val="75000"/>
                  </a:prstClr>
                </a:solidFill>
                <a:latin typeface="Corbel"/>
              </a:rPr>
              <a:pPr/>
              <a:t>9/2/15</a:t>
            </a:fld>
            <a:endParaRPr lang="en-US">
              <a:solidFill>
                <a:prstClr val="white">
                  <a:tint val="75000"/>
                </a:prstClr>
              </a:solidFill>
              <a:latin typeface="Corbe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  <a:latin typeface="Corbe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>
                <a:solidFill>
                  <a:prstClr val="white">
                    <a:tint val="75000"/>
                  </a:prstClr>
                </a:solidFill>
                <a:latin typeface="Corbel"/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  <a:latin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115401246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>
                <a:solidFill>
                  <a:prstClr val="white">
                    <a:tint val="75000"/>
                  </a:prstClr>
                </a:solidFill>
                <a:latin typeface="Corbel"/>
              </a:rPr>
              <a:pPr/>
              <a:t>9/2/15</a:t>
            </a:fld>
            <a:endParaRPr lang="en-US">
              <a:solidFill>
                <a:prstClr val="white">
                  <a:tint val="75000"/>
                </a:prstClr>
              </a:solidFill>
              <a:latin typeface="Corbe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  <a:latin typeface="Corbe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>
                <a:solidFill>
                  <a:prstClr val="white">
                    <a:tint val="75000"/>
                  </a:prstClr>
                </a:solidFill>
                <a:latin typeface="Corbel"/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  <a:latin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377587537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 -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>
            <a:spLocks noGrp="1"/>
          </p:cNvSpPr>
          <p:nvPr>
            <p:ph type="title"/>
          </p:nvPr>
        </p:nvSpPr>
        <p:spPr>
          <a:xfrm>
            <a:off x="455414" y="93762"/>
            <a:ext cx="8233172" cy="1504652"/>
          </a:xfrm>
          <a:prstGeom prst="rect">
            <a:avLst/>
          </a:prstGeom>
        </p:spPr>
        <p:txBody>
          <a:bodyPr lIns="26788" tIns="26788" rIns="26788" bIns="26788" anchor="ctr"/>
          <a:lstStyle>
            <a:lvl1pPr algn="ctr">
              <a:defRPr sz="4400" b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>
                <a:uFillTx/>
              </a:defRPr>
            </a:pPr>
            <a:r>
              <a:rPr sz="4400">
                <a:uFill>
                  <a:solidFill/>
                </a:uFill>
              </a:rPr>
              <a:t>Title Text</a:t>
            </a:r>
          </a:p>
        </p:txBody>
      </p:sp>
      <p:sp>
        <p:nvSpPr>
          <p:cNvPr id="29" name="Shape 29"/>
          <p:cNvSpPr>
            <a:spLocks noGrp="1"/>
          </p:cNvSpPr>
          <p:nvPr>
            <p:ph type="body" idx="1"/>
          </p:nvPr>
        </p:nvSpPr>
        <p:spPr>
          <a:xfrm>
            <a:off x="455414" y="1598414"/>
            <a:ext cx="8233172" cy="5259586"/>
          </a:xfrm>
          <a:prstGeom prst="rect">
            <a:avLst/>
          </a:prstGeom>
        </p:spPr>
        <p:txBody>
          <a:bodyPr lIns="26788" tIns="26788" rIns="26788" bIns="26788"/>
          <a:lstStyle>
            <a:lvl1pPr>
              <a:spcBef>
                <a:spcPts val="773"/>
              </a:spcBef>
              <a:buClr>
                <a:srgbClr val="000000"/>
              </a:buClr>
              <a:buFont typeface="Arial"/>
              <a:defRPr sz="3100">
                <a:latin typeface="Calibri"/>
                <a:ea typeface="Calibri"/>
                <a:cs typeface="Calibri"/>
                <a:sym typeface="Calibri"/>
              </a:defRPr>
            </a:lvl1pPr>
            <a:lvl2pPr marL="495580" indent="-200911">
              <a:spcBef>
                <a:spcPts val="703"/>
              </a:spcBef>
              <a:buClr>
                <a:srgbClr val="000000"/>
              </a:buClr>
              <a:buFont typeface="Arial"/>
              <a:buChar char="–"/>
              <a:defRPr sz="2700">
                <a:latin typeface="Calibri"/>
                <a:ea typeface="Calibri"/>
                <a:cs typeface="Calibri"/>
                <a:sym typeface="Calibri"/>
              </a:defRPr>
            </a:lvl2pPr>
            <a:lvl3pPr marL="776855" indent="-160729">
              <a:spcBef>
                <a:spcPts val="562"/>
              </a:spcBef>
              <a:buClr>
                <a:srgbClr val="000000"/>
              </a:buClr>
              <a:buFont typeface="Arial"/>
              <a:defRPr sz="2400">
                <a:latin typeface="Calibri"/>
                <a:ea typeface="Calibri"/>
                <a:cs typeface="Calibri"/>
                <a:sym typeface="Calibri"/>
              </a:defRPr>
            </a:lvl3pPr>
            <a:lvl4pPr marL="1098313" indent="-160729">
              <a:buClr>
                <a:srgbClr val="000000"/>
              </a:buClr>
              <a:buFont typeface="Arial"/>
              <a:buChar char="–"/>
              <a:defRPr>
                <a:latin typeface="Calibri"/>
                <a:ea typeface="Calibri"/>
                <a:cs typeface="Calibri"/>
                <a:sym typeface="Calibri"/>
              </a:defRPr>
            </a:lvl4pPr>
            <a:lvl5pPr marL="1419770" indent="-160729">
              <a:buClr>
                <a:srgbClr val="000000"/>
              </a:buClr>
              <a:buFont typeface="Arial"/>
              <a:buChar char="»"/>
              <a:defRPr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pPr lvl="0">
              <a:defRPr sz="1800">
                <a:uFillTx/>
              </a:defRPr>
            </a:pPr>
            <a:r>
              <a:rPr sz="3100">
                <a:uFill>
                  <a:solidFill/>
                </a:uFill>
              </a:rPr>
              <a:t>Body Level One</a:t>
            </a:r>
          </a:p>
          <a:p>
            <a:pPr lvl="1">
              <a:defRPr sz="1800">
                <a:uFillTx/>
              </a:defRPr>
            </a:pPr>
            <a:r>
              <a:rPr sz="2700">
                <a:uFill>
                  <a:solidFill/>
                </a:uFill>
              </a:rPr>
              <a:t>Body Level Two</a:t>
            </a:r>
          </a:p>
          <a:p>
            <a:pPr lvl="2">
              <a:defRPr sz="1800">
                <a:uFillTx/>
              </a:defRPr>
            </a:pPr>
            <a:r>
              <a:rPr sz="2400">
                <a:uFill>
                  <a:solidFill/>
                </a:uFill>
              </a:rPr>
              <a:t>Body Level Three</a:t>
            </a:r>
          </a:p>
          <a:p>
            <a:pPr lvl="3">
              <a:defRPr sz="1800">
                <a:uFillTx/>
              </a:defRPr>
            </a:pPr>
            <a:r>
              <a:rPr sz="2000">
                <a:uFill>
                  <a:solidFill/>
                </a:uFill>
              </a:rPr>
              <a:t>Body Level Four</a:t>
            </a:r>
          </a:p>
          <a:p>
            <a:pPr lvl="4">
              <a:defRPr sz="1800">
                <a:uFillTx/>
              </a:defRPr>
            </a:pPr>
            <a:r>
              <a:rPr sz="2000">
                <a:uFill>
                  <a:solidFill/>
                </a:uFill>
              </a:rPr>
              <a:t>Body Level Five</a:t>
            </a:r>
          </a:p>
        </p:txBody>
      </p:sp>
      <p:sp>
        <p:nvSpPr>
          <p:cNvPr id="30" name="Shape 30"/>
          <p:cNvSpPr>
            <a:spLocks noGrp="1"/>
          </p:cNvSpPr>
          <p:nvPr>
            <p:ph type="sldNum" sz="quarter" idx="2"/>
          </p:nvPr>
        </p:nvSpPr>
        <p:spPr>
          <a:xfrm>
            <a:off x="8469948" y="6485185"/>
            <a:ext cx="225196" cy="241102"/>
          </a:xfrm>
          <a:prstGeom prst="rect">
            <a:avLst/>
          </a:prstGeom>
        </p:spPr>
        <p:txBody>
          <a:bodyPr lIns="64291" tIns="32146" rIns="64291" bIns="32146"/>
          <a:lstStyle>
            <a:lvl1pPr>
              <a:defRPr sz="1100">
                <a:solidFill>
                  <a:srgbClr val="999999"/>
                </a:solidFill>
                <a:uFill>
                  <a:solidFill>
                    <a:srgbClr val="999999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14335752"/>
      </p:ext>
    </p:extLst>
  </p:cSld>
  <p:clrMapOvr>
    <a:masterClrMapping/>
  </p:clrMapOvr>
  <p:transition xmlns:p14="http://schemas.microsoft.com/office/powerpoint/2010/main"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B90218-0890-6E4C-BC86-9BFE508AF59E}" type="datetimeFigureOut">
              <a:rPr lang="en-US" smtClean="0"/>
              <a:t>9/2/15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D7EF6-F121-C845-B9C1-83D6A5DDAB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6543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B90218-0890-6E4C-BC86-9BFE508AF59E}" type="datetimeFigureOut">
              <a:rPr lang="en-US" smtClean="0"/>
              <a:t>9/2/15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D7EF6-F121-C845-B9C1-83D6A5DDAB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1405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B90218-0890-6E4C-BC86-9BFE508AF59E}" type="datetimeFigureOut">
              <a:rPr lang="en-US" smtClean="0"/>
              <a:t>9/2/15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D7EF6-F121-C845-B9C1-83D6A5DDAB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1214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B90218-0890-6E4C-BC86-9BFE508AF59E}" type="datetimeFigureOut">
              <a:rPr lang="en-US" smtClean="0"/>
              <a:t>9/2/15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D7EF6-F121-C845-B9C1-83D6A5DDAB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0379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B90218-0890-6E4C-BC86-9BFE508AF59E}" type="datetimeFigureOut">
              <a:rPr lang="en-US" smtClean="0"/>
              <a:t>9/2/15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D7EF6-F121-C845-B9C1-83D6A5DDAB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8093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B90218-0890-6E4C-BC86-9BFE508AF59E}" type="datetimeFigureOut">
              <a:rPr lang="en-US" smtClean="0"/>
              <a:t>9/2/15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D7EF6-F121-C845-B9C1-83D6A5DDAB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1199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B90218-0890-6E4C-BC86-9BFE508AF59E}" type="datetimeFigureOut">
              <a:rPr lang="en-US" smtClean="0"/>
              <a:t>9/2/15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D7EF6-F121-C845-B9C1-83D6A5DDAB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9873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B90218-0890-6E4C-BC86-9BFE508AF59E}" type="datetimeFigureOut">
              <a:rPr lang="en-US" smtClean="0"/>
              <a:t>9/2/15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2D7EF6-F121-C845-B9C1-83D6A5DDABC3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9525" y="0"/>
            <a:ext cx="9163050" cy="68660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519535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8E36636D-D922-432D-A958-524484B5923D}" type="datetimeFigureOut">
              <a:rPr lang="en-US" smtClean="0">
                <a:solidFill>
                  <a:prstClr val="white">
                    <a:tint val="75000"/>
                  </a:prstClr>
                </a:solidFill>
                <a:latin typeface="Corbel"/>
              </a:rPr>
              <a:pPr defTabSz="914400"/>
              <a:t>9/2/15</a:t>
            </a:fld>
            <a:endParaRPr lang="en-US">
              <a:solidFill>
                <a:prstClr val="white">
                  <a:tint val="75000"/>
                </a:prstClr>
              </a:solidFill>
              <a:latin typeface="Corbe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endParaRPr lang="en-US" dirty="0">
              <a:solidFill>
                <a:prstClr val="white">
                  <a:tint val="75000"/>
                </a:prstClr>
              </a:solidFill>
              <a:latin typeface="Corbe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DF28FB93-0A08-4E7D-8E63-9EFA29F1E093}" type="slidenum">
              <a:rPr lang="en-US" smtClean="0">
                <a:solidFill>
                  <a:prstClr val="white">
                    <a:tint val="75000"/>
                  </a:prstClr>
                </a:solidFill>
                <a:latin typeface="Corbel"/>
              </a:rPr>
              <a:pPr defTabSz="914400"/>
              <a:t>‹#›</a:t>
            </a:fld>
            <a:endParaRPr lang="en-US">
              <a:solidFill>
                <a:prstClr val="white">
                  <a:tint val="75000"/>
                </a:prstClr>
              </a:solidFill>
              <a:latin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242575210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5000" b="1" kern="1200" cap="none" spc="0">
          <a:ln w="1905"/>
          <a:gradFill>
            <a:gsLst>
              <a:gs pos="0">
                <a:schemeClr val="accent6">
                  <a:shade val="20000"/>
                  <a:satMod val="200000"/>
                </a:schemeClr>
              </a:gs>
              <a:gs pos="78000">
                <a:schemeClr val="accent6">
                  <a:tint val="90000"/>
                  <a:shade val="89000"/>
                  <a:satMod val="220000"/>
                </a:schemeClr>
              </a:gs>
              <a:gs pos="100000">
                <a:schemeClr val="accent6">
                  <a:tint val="12000"/>
                  <a:satMod val="255000"/>
                </a:schemeClr>
              </a:gs>
            </a:gsLst>
            <a:lin ang="5400000"/>
          </a:gradFill>
          <a:effectLst>
            <a:innerShdw blurRad="69850" dist="43180" dir="5400000">
              <a:srgbClr val="000000">
                <a:alpha val="65000"/>
              </a:srgbClr>
            </a:inn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9.emf"/><Relationship Id="rId5" Type="http://schemas.openxmlformats.org/officeDocument/2006/relationships/image" Target="../media/image40.png"/><Relationship Id="rId6" Type="http://schemas.openxmlformats.org/officeDocument/2006/relationships/image" Target="../media/image41.png"/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42.png"/><Relationship Id="rId3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4" Type="http://schemas.openxmlformats.org/officeDocument/2006/relationships/image" Target="../media/image49.jpeg"/><Relationship Id="rId5" Type="http://schemas.openxmlformats.org/officeDocument/2006/relationships/image" Target="../media/image50.png"/><Relationship Id="rId6" Type="http://schemas.openxmlformats.org/officeDocument/2006/relationships/image" Target="../media/image51.png"/><Relationship Id="rId7" Type="http://schemas.openxmlformats.org/officeDocument/2006/relationships/image" Target="../media/image52.png"/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47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4" Type="http://schemas.openxmlformats.org/officeDocument/2006/relationships/image" Target="../media/image54.png"/><Relationship Id="rId5" Type="http://schemas.openxmlformats.org/officeDocument/2006/relationships/image" Target="../media/image55.png"/><Relationship Id="rId6" Type="http://schemas.openxmlformats.org/officeDocument/2006/relationships/image" Target="../media/image56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57.png"/><Relationship Id="rId3" Type="http://schemas.openxmlformats.org/officeDocument/2006/relationships/image" Target="../media/image5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4" Type="http://schemas.openxmlformats.org/officeDocument/2006/relationships/image" Target="../media/image61.png"/><Relationship Id="rId5" Type="http://schemas.openxmlformats.org/officeDocument/2006/relationships/image" Target="../media/image62.png"/><Relationship Id="rId6" Type="http://schemas.openxmlformats.org/officeDocument/2006/relationships/image" Target="../media/image63.png"/><Relationship Id="rId7" Type="http://schemas.openxmlformats.org/officeDocument/2006/relationships/image" Target="../media/image64.png"/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5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4" Type="http://schemas.openxmlformats.org/officeDocument/2006/relationships/hyperlink" Target="https://materialsdata.nist.gov/" TargetMode="External"/><Relationship Id="rId5" Type="http://schemas.openxmlformats.org/officeDocument/2006/relationships/hyperlink" Target="http://www.nist.gov/mgi" TargetMode="External"/><Relationship Id="rId6" Type="http://schemas.openxmlformats.org/officeDocument/2006/relationships/hyperlink" Target="https://github.com/usnistgov/MDCS" TargetMode="External"/><Relationship Id="rId7" Type="http://schemas.openxmlformats.org/officeDocument/2006/relationships/hyperlink" Target="http://trc.nist.gov/GDC.html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gif"/><Relationship Id="rId5" Type="http://schemas.openxmlformats.org/officeDocument/2006/relationships/image" Target="../media/image12.wmf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Relationship Id="rId9" Type="http://schemas.openxmlformats.org/officeDocument/2006/relationships/image" Target="../media/image16.png"/><Relationship Id="rId10" Type="http://schemas.openxmlformats.org/officeDocument/2006/relationships/image" Target="../media/image17.png"/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21.png"/><Relationship Id="rId3" Type="http://schemas.openxmlformats.org/officeDocument/2006/relationships/hyperlink" Target="https://github.com/usnistgov/MDCS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2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60399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Capturing and Transforming Phase-Based Materials Data: </a:t>
            </a:r>
            <a:br>
              <a:rPr lang="en-US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</a:br>
            <a:r>
              <a:rPr lang="en-US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The Materials Data Curator</a:t>
            </a:r>
            <a:endParaRPr lang="en-US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5331" y="2673174"/>
            <a:ext cx="8212869" cy="1752600"/>
          </a:xfrm>
        </p:spPr>
        <p:txBody>
          <a:bodyPr>
            <a:normAutofit fontScale="92500"/>
          </a:bodyPr>
          <a:lstStyle/>
          <a:p>
            <a:r>
              <a:rPr lang="en-US" sz="2800" dirty="0" smtClean="0">
                <a:solidFill>
                  <a:schemeClr val="tx1"/>
                </a:solidFill>
              </a:rPr>
              <a:t>Carelyn Campbell</a:t>
            </a:r>
            <a:r>
              <a:rPr lang="en-US" sz="2800" baseline="30000" dirty="0" smtClean="0">
                <a:solidFill>
                  <a:schemeClr val="tx1"/>
                </a:solidFill>
              </a:rPr>
              <a:t>1</a:t>
            </a:r>
            <a:r>
              <a:rPr lang="en-US" sz="2800" dirty="0" smtClean="0">
                <a:solidFill>
                  <a:schemeClr val="tx1"/>
                </a:solidFill>
              </a:rPr>
              <a:t>, Alden Dima</a:t>
            </a:r>
            <a:r>
              <a:rPr lang="en-US" sz="2800" baseline="30000" dirty="0" smtClean="0">
                <a:solidFill>
                  <a:schemeClr val="tx1"/>
                </a:solidFill>
              </a:rPr>
              <a:t>2</a:t>
            </a:r>
            <a:r>
              <a:rPr lang="en-US" sz="2800" dirty="0" smtClean="0">
                <a:solidFill>
                  <a:schemeClr val="tx1"/>
                </a:solidFill>
              </a:rPr>
              <a:t>, </a:t>
            </a:r>
            <a:r>
              <a:rPr lang="en-US" sz="2800" dirty="0" err="1" smtClean="0">
                <a:solidFill>
                  <a:schemeClr val="tx1"/>
                </a:solidFill>
              </a:rPr>
              <a:t>Sharief</a:t>
            </a:r>
            <a:r>
              <a:rPr lang="en-US" sz="2800" dirty="0" smtClean="0">
                <a:solidFill>
                  <a:schemeClr val="tx1"/>
                </a:solidFill>
              </a:rPr>
              <a:t> Youssef</a:t>
            </a:r>
            <a:r>
              <a:rPr lang="en-US" sz="2800" baseline="30000" dirty="0" smtClean="0">
                <a:solidFill>
                  <a:schemeClr val="tx1"/>
                </a:solidFill>
              </a:rPr>
              <a:t>2</a:t>
            </a:r>
            <a:r>
              <a:rPr lang="en-US" sz="2800" dirty="0" smtClean="0">
                <a:solidFill>
                  <a:schemeClr val="tx1"/>
                </a:solidFill>
              </a:rPr>
              <a:t>, Philippe Dessauw</a:t>
            </a:r>
            <a:r>
              <a:rPr lang="en-US" sz="2800" baseline="30000" dirty="0" smtClean="0">
                <a:solidFill>
                  <a:schemeClr val="tx1"/>
                </a:solidFill>
              </a:rPr>
              <a:t>2</a:t>
            </a:r>
            <a:r>
              <a:rPr lang="en-US" sz="2800" dirty="0" smtClean="0">
                <a:solidFill>
                  <a:schemeClr val="tx1"/>
                </a:solidFill>
              </a:rPr>
              <a:t>, </a:t>
            </a:r>
            <a:r>
              <a:rPr lang="en-US" sz="2800" dirty="0" err="1" smtClean="0">
                <a:solidFill>
                  <a:schemeClr val="tx1"/>
                </a:solidFill>
              </a:rPr>
              <a:t>Guilaume</a:t>
            </a:r>
            <a:r>
              <a:rPr lang="en-US" sz="2800" dirty="0" smtClean="0">
                <a:solidFill>
                  <a:schemeClr val="tx1"/>
                </a:solidFill>
              </a:rPr>
              <a:t> Sousa Amaral</a:t>
            </a:r>
            <a:r>
              <a:rPr lang="en-US" sz="2800" baseline="30000" dirty="0" smtClean="0">
                <a:solidFill>
                  <a:schemeClr val="tx1"/>
                </a:solidFill>
              </a:rPr>
              <a:t>2</a:t>
            </a:r>
            <a:r>
              <a:rPr lang="en-US" sz="2800" dirty="0" smtClean="0">
                <a:solidFill>
                  <a:schemeClr val="tx1"/>
                </a:solidFill>
              </a:rPr>
              <a:t>, and Mary Brady</a:t>
            </a:r>
            <a:r>
              <a:rPr lang="en-US" sz="2800" baseline="30000" dirty="0" smtClean="0">
                <a:solidFill>
                  <a:schemeClr val="tx1"/>
                </a:solidFill>
              </a:rPr>
              <a:t>2</a:t>
            </a:r>
            <a:endParaRPr lang="en-US" sz="2800" dirty="0" smtClean="0">
              <a:solidFill>
                <a:schemeClr val="tx1"/>
              </a:solidFill>
            </a:endParaRPr>
          </a:p>
          <a:p>
            <a:r>
              <a:rPr lang="en-US" sz="2100" baseline="30000" dirty="0" smtClean="0">
                <a:solidFill>
                  <a:schemeClr val="tx1"/>
                </a:solidFill>
              </a:rPr>
              <a:t>1</a:t>
            </a:r>
            <a:r>
              <a:rPr lang="en-US" sz="2100" dirty="0" smtClean="0">
                <a:solidFill>
                  <a:schemeClr val="tx1"/>
                </a:solidFill>
              </a:rPr>
              <a:t>Materials Science and Engineering Division, Materials Measurement Laboratory</a:t>
            </a:r>
          </a:p>
          <a:p>
            <a:r>
              <a:rPr lang="en-US" sz="2100" baseline="30000" dirty="0" smtClean="0">
                <a:solidFill>
                  <a:schemeClr val="tx1"/>
                </a:solidFill>
              </a:rPr>
              <a:t>2</a:t>
            </a:r>
            <a:r>
              <a:rPr lang="en-US" sz="2100" dirty="0" smtClean="0">
                <a:solidFill>
                  <a:srgbClr val="000000"/>
                </a:solidFill>
              </a:rPr>
              <a:t>Software and System Division, Information Technology Laboratory </a:t>
            </a:r>
            <a:endParaRPr lang="en-US" sz="2100" baseline="30000" dirty="0" smtClean="0">
              <a:solidFill>
                <a:schemeClr val="tx1"/>
              </a:solidFill>
            </a:endParaRPr>
          </a:p>
          <a:p>
            <a:endParaRPr lang="en-US" sz="2600" dirty="0" smtClean="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740732" y="4519612"/>
            <a:ext cx="19669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September 2, 2015 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914033" y="5374716"/>
            <a:ext cx="34334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PRISMS </a:t>
            </a:r>
            <a:r>
              <a:rPr lang="en-US" b="1" dirty="0" smtClean="0"/>
              <a:t>Center</a:t>
            </a:r>
            <a:r>
              <a:rPr lang="en-US" dirty="0"/>
              <a:t> </a:t>
            </a:r>
            <a:r>
              <a:rPr lang="en-US" b="1" dirty="0" smtClean="0"/>
              <a:t>Annual </a:t>
            </a:r>
            <a:r>
              <a:rPr lang="en-US" b="1" dirty="0"/>
              <a:t>Workshop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50207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794"/>
          <a:stretch/>
        </p:blipFill>
        <p:spPr>
          <a:xfrm>
            <a:off x="213360" y="701864"/>
            <a:ext cx="5130800" cy="574338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Rounded Rectangle 5"/>
          <p:cNvSpPr/>
          <p:nvPr/>
        </p:nvSpPr>
        <p:spPr>
          <a:xfrm>
            <a:off x="5588000" y="1994888"/>
            <a:ext cx="3251200" cy="3572792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b="1" dirty="0" smtClean="0"/>
              <a:t>Structural Elements</a:t>
            </a:r>
          </a:p>
          <a:p>
            <a:pPr marL="173038" indent="-173038">
              <a:buFont typeface="Arial"/>
              <a:buChar char="•"/>
            </a:pPr>
            <a:r>
              <a:rPr lang="en-US" dirty="0" smtClean="0"/>
              <a:t>Data Curation</a:t>
            </a:r>
          </a:p>
          <a:p>
            <a:pPr marL="173038" indent="-173038">
              <a:buFont typeface="Arial"/>
              <a:buChar char="•"/>
            </a:pPr>
            <a:r>
              <a:rPr lang="en-US" dirty="0" smtClean="0"/>
              <a:t>Data </a:t>
            </a:r>
            <a:r>
              <a:rPr lang="en-US" dirty="0"/>
              <a:t>Exploration </a:t>
            </a:r>
          </a:p>
          <a:p>
            <a:pPr marL="173038" indent="-173038">
              <a:buFont typeface="Arial"/>
              <a:buChar char="•"/>
            </a:pPr>
            <a:r>
              <a:rPr lang="en-US" dirty="0"/>
              <a:t>Composer </a:t>
            </a:r>
            <a:endParaRPr lang="en-US" dirty="0" smtClean="0"/>
          </a:p>
          <a:p>
            <a:pPr lvl="1" indent="-223838">
              <a:buFont typeface="Arial"/>
              <a:buChar char="•"/>
            </a:pPr>
            <a:r>
              <a:rPr lang="en-US" dirty="0" smtClean="0"/>
              <a:t>Templates</a:t>
            </a:r>
          </a:p>
          <a:p>
            <a:pPr lvl="1" indent="-223838">
              <a:buFont typeface="Arial"/>
              <a:buChar char="•"/>
            </a:pPr>
            <a:r>
              <a:rPr lang="en-US" dirty="0" smtClean="0"/>
              <a:t>Types</a:t>
            </a:r>
            <a:endParaRPr lang="en-US" dirty="0"/>
          </a:p>
          <a:p>
            <a:pPr marL="173038" indent="-173038">
              <a:buFont typeface="Arial"/>
              <a:buChar char="•"/>
            </a:pPr>
            <a:r>
              <a:rPr lang="en-US" dirty="0"/>
              <a:t>Administrative Dashboard </a:t>
            </a:r>
          </a:p>
          <a:p>
            <a:pPr marL="173038" indent="-173038">
              <a:buFont typeface="Arial"/>
              <a:buChar char="•"/>
            </a:pPr>
            <a:r>
              <a:rPr lang="en-US" dirty="0" err="1" smtClean="0"/>
              <a:t>RESTful</a:t>
            </a:r>
            <a:r>
              <a:rPr lang="en-US" dirty="0" smtClean="0"/>
              <a:t> </a:t>
            </a:r>
            <a:r>
              <a:rPr lang="en-US" dirty="0"/>
              <a:t>API </a:t>
            </a:r>
            <a:endParaRPr lang="en-US" dirty="0" smtClean="0"/>
          </a:p>
          <a:p>
            <a:pPr marL="173038" indent="-173038">
              <a:buFont typeface="Arial"/>
              <a:buChar char="•"/>
            </a:pPr>
            <a:r>
              <a:rPr lang="en-US" dirty="0" smtClean="0"/>
              <a:t>Exporter </a:t>
            </a:r>
            <a:r>
              <a:rPr lang="en-US" sz="1400" dirty="0" smtClean="0"/>
              <a:t>(under development)</a:t>
            </a:r>
            <a:endParaRPr lang="en-US" sz="1400" dirty="0"/>
          </a:p>
          <a:p>
            <a:pPr lvl="1"/>
            <a:r>
              <a:rPr lang="en-US" dirty="0"/>
              <a:t>POP, CSV, HTML, Script</a:t>
            </a:r>
          </a:p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946400" y="1501086"/>
            <a:ext cx="7465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 smtClean="0"/>
              <a:t>Exporter</a:t>
            </a:r>
            <a:endParaRPr lang="en-US" sz="1200" i="1" dirty="0"/>
          </a:p>
        </p:txBody>
      </p:sp>
    </p:spTree>
    <p:extLst>
      <p:ext uri="{BB962C8B-B14F-4D97-AF65-F5344CB8AC3E}">
        <p14:creationId xmlns:p14="http://schemas.microsoft.com/office/powerpoint/2010/main" val="7544146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55797"/>
            <a:ext cx="8229600" cy="1143000"/>
          </a:xfrm>
        </p:spPr>
        <p:txBody>
          <a:bodyPr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angl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r>
              <a:rPr lang="en-US" dirty="0" smtClean="0">
                <a:ln/>
                <a:solidFill>
                  <a:schemeClr val="accent3"/>
                </a:solidFill>
                <a:effectLst/>
              </a:rPr>
              <a:t>Data Curation Steps</a:t>
            </a:r>
            <a:endParaRPr lang="en-US" dirty="0">
              <a:ln/>
              <a:solidFill>
                <a:schemeClr val="accent3"/>
              </a:solidFill>
              <a:effectLst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13360" y="1410557"/>
            <a:ext cx="2976880" cy="3730403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sz="2600" dirty="0" smtClean="0"/>
              <a:t>Three Steps to Curate:</a:t>
            </a:r>
          </a:p>
          <a:p>
            <a:pPr marL="0" indent="0">
              <a:buNone/>
            </a:pPr>
            <a:endParaRPr lang="en-US" sz="1000" dirty="0" smtClean="0"/>
          </a:p>
          <a:p>
            <a:pPr marL="0" indent="0">
              <a:buNone/>
            </a:pPr>
            <a:r>
              <a:rPr lang="en-US" sz="2400" dirty="0" smtClean="0"/>
              <a:t>First:  Select Template</a:t>
            </a:r>
          </a:p>
          <a:p>
            <a:pPr marL="457200" lvl="1" indent="-223838"/>
            <a:r>
              <a:rPr lang="en-US" sz="2200" dirty="0" smtClean="0"/>
              <a:t>Global Templates</a:t>
            </a:r>
          </a:p>
          <a:p>
            <a:pPr marL="457200" lvl="1" indent="-223838"/>
            <a:r>
              <a:rPr lang="en-US" sz="2200" dirty="0" smtClean="0"/>
              <a:t>User Defined Templates</a:t>
            </a:r>
          </a:p>
          <a:p>
            <a:pPr marL="0" indent="0">
              <a:buNone/>
            </a:pPr>
            <a:r>
              <a:rPr lang="en-US" sz="2400" dirty="0" smtClean="0">
                <a:solidFill>
                  <a:schemeClr val="tx1">
                    <a:lumMod val="65000"/>
                  </a:schemeClr>
                </a:solidFill>
              </a:rPr>
              <a:t>Second: Enter Data</a:t>
            </a:r>
          </a:p>
          <a:p>
            <a:pPr marL="0" indent="0">
              <a:buNone/>
            </a:pPr>
            <a:r>
              <a:rPr lang="en-US" sz="2400" dirty="0" smtClean="0">
                <a:solidFill>
                  <a:schemeClr val="tx1">
                    <a:lumMod val="65000"/>
                  </a:schemeClr>
                </a:solidFill>
              </a:rPr>
              <a:t>Third:  View Data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418970" y="1151477"/>
            <a:ext cx="5415150" cy="524592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000779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1418"/>
            <a:ext cx="8229600" cy="715962"/>
          </a:xfrm>
        </p:spPr>
        <p:txBody>
          <a:bodyPr>
            <a:norm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angl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r>
              <a:rPr lang="en-US" sz="3200" dirty="0">
                <a:ln/>
                <a:solidFill>
                  <a:schemeClr val="accent3"/>
                </a:solidFill>
                <a:effectLst/>
              </a:rPr>
              <a:t>Data </a:t>
            </a:r>
            <a:r>
              <a:rPr lang="en-US" sz="3200" dirty="0" err="1" smtClean="0">
                <a:ln/>
                <a:solidFill>
                  <a:schemeClr val="accent3"/>
                </a:solidFill>
                <a:effectLst/>
              </a:rPr>
              <a:t>Curation</a:t>
            </a:r>
            <a:r>
              <a:rPr lang="en-US" sz="3200" dirty="0" smtClean="0">
                <a:ln/>
                <a:solidFill>
                  <a:schemeClr val="accent3"/>
                </a:solidFill>
                <a:effectLst/>
              </a:rPr>
              <a:t>: </a:t>
            </a:r>
            <a:r>
              <a:rPr lang="en-US" sz="3200" dirty="0">
                <a:ln/>
                <a:solidFill>
                  <a:schemeClr val="accent3"/>
                </a:solidFill>
                <a:effectLst/>
              </a:rPr>
              <a:t>Tracer Diffusivity Test Schema</a:t>
            </a:r>
          </a:p>
        </p:txBody>
      </p:sp>
      <p:pic>
        <p:nvPicPr>
          <p:cNvPr id="12" name="Content Placeholder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9" y="671057"/>
            <a:ext cx="5532294" cy="599908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Content Placeholder 2"/>
          <p:cNvSpPr txBox="1">
            <a:spLocks/>
          </p:cNvSpPr>
          <p:nvPr/>
        </p:nvSpPr>
        <p:spPr>
          <a:xfrm>
            <a:off x="71129" y="3856700"/>
            <a:ext cx="2235200" cy="273802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normAutofit fontScale="62500" lnSpcReduction="20000"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2600" dirty="0" smtClean="0"/>
              <a:t>Three Steps to Curate:</a:t>
            </a:r>
            <a:endParaRPr lang="en-US" sz="1000" dirty="0" smtClean="0"/>
          </a:p>
          <a:p>
            <a:pPr marL="0" indent="0">
              <a:buFont typeface="Arial" pitchFamily="34" charset="0"/>
              <a:buNone/>
            </a:pPr>
            <a:r>
              <a:rPr lang="en-US" sz="1900" dirty="0" smtClean="0">
                <a:solidFill>
                  <a:srgbClr val="A6A6A6"/>
                </a:solidFill>
              </a:rPr>
              <a:t>First:  Select Template</a:t>
            </a:r>
          </a:p>
          <a:p>
            <a:pPr marL="457200" lvl="1" indent="-223838"/>
            <a:r>
              <a:rPr lang="en-US" sz="1900" dirty="0" smtClean="0">
                <a:solidFill>
                  <a:srgbClr val="A6A6A6"/>
                </a:solidFill>
              </a:rPr>
              <a:t>Global Templates</a:t>
            </a:r>
          </a:p>
          <a:p>
            <a:pPr marL="457200" lvl="1" indent="-223838"/>
            <a:r>
              <a:rPr lang="en-US" sz="1900" dirty="0" smtClean="0">
                <a:solidFill>
                  <a:srgbClr val="A6A6A6"/>
                </a:solidFill>
              </a:rPr>
              <a:t>User Defined Templates</a:t>
            </a:r>
          </a:p>
          <a:p>
            <a:pPr marL="0" indent="0">
              <a:buFont typeface="Arial" pitchFamily="34" charset="0"/>
              <a:buNone/>
            </a:pPr>
            <a:r>
              <a:rPr lang="en-US" sz="2400" dirty="0" smtClean="0">
                <a:solidFill>
                  <a:schemeClr val="bg1"/>
                </a:solidFill>
              </a:rPr>
              <a:t>Second: Enter Data</a:t>
            </a:r>
          </a:p>
          <a:p>
            <a:pPr marL="457200" lvl="1" indent="-284163"/>
            <a:r>
              <a:rPr lang="en-US" sz="2300" dirty="0"/>
              <a:t>HTML Generated</a:t>
            </a:r>
          </a:p>
          <a:p>
            <a:pPr marL="457200" lvl="1" indent="-284163"/>
            <a:r>
              <a:rPr lang="en-US" sz="2300" dirty="0"/>
              <a:t>Based on Templates</a:t>
            </a:r>
            <a:endParaRPr lang="en-US" sz="2300" dirty="0" smtClean="0">
              <a:solidFill>
                <a:schemeClr val="bg1"/>
              </a:solidFill>
            </a:endParaRPr>
          </a:p>
          <a:p>
            <a:pPr marL="0" indent="0">
              <a:buFont typeface="Arial" pitchFamily="34" charset="0"/>
              <a:buNone/>
            </a:pPr>
            <a:r>
              <a:rPr lang="en-US" sz="2400" dirty="0" smtClean="0">
                <a:solidFill>
                  <a:schemeClr val="tx1">
                    <a:lumMod val="65000"/>
                  </a:schemeClr>
                </a:solidFill>
              </a:rPr>
              <a:t>Third:  View Data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88738" y="1269504"/>
            <a:ext cx="3233196" cy="5325219"/>
          </a:xfrm>
          <a:prstGeom prst="rect">
            <a:avLst/>
          </a:prstGeom>
          <a:effectLst>
            <a:outerShdw blurRad="50800" dist="1016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359487" y="2068100"/>
            <a:ext cx="4855633" cy="4602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924767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angl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r>
              <a:rPr lang="en-US" sz="3600" dirty="0" smtClean="0">
                <a:ln/>
                <a:solidFill>
                  <a:schemeClr val="accent3"/>
                </a:solidFill>
                <a:effectLst/>
              </a:rPr>
              <a:t>Data Curation : View Data</a:t>
            </a:r>
            <a:endParaRPr lang="en-US" sz="3600" dirty="0">
              <a:ln/>
              <a:solidFill>
                <a:schemeClr val="accent3"/>
              </a:solidFill>
              <a:effectLst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2880" y="1132840"/>
            <a:ext cx="3129280" cy="4525963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 smtClean="0"/>
              <a:t>Three Steps to Curate:</a:t>
            </a:r>
          </a:p>
          <a:p>
            <a:pPr marL="0" indent="0">
              <a:buNone/>
            </a:pPr>
            <a:endParaRPr lang="en-US" sz="1000" dirty="0" smtClean="0"/>
          </a:p>
          <a:p>
            <a:pPr marL="0" indent="0">
              <a:buNone/>
            </a:pPr>
            <a:r>
              <a:rPr lang="en-US" sz="2600" dirty="0"/>
              <a:t>Three Steps to Curate:</a:t>
            </a:r>
            <a:endParaRPr lang="en-US" sz="1000" dirty="0"/>
          </a:p>
          <a:p>
            <a:pPr marL="0" indent="0">
              <a:buNone/>
            </a:pPr>
            <a:r>
              <a:rPr lang="en-US" sz="1900" dirty="0">
                <a:solidFill>
                  <a:srgbClr val="A6A6A6"/>
                </a:solidFill>
              </a:rPr>
              <a:t>First:  Select Template</a:t>
            </a:r>
          </a:p>
          <a:p>
            <a:pPr marL="457200" lvl="1" indent="-223838"/>
            <a:r>
              <a:rPr lang="en-US" sz="1900" dirty="0">
                <a:solidFill>
                  <a:srgbClr val="A6A6A6"/>
                </a:solidFill>
              </a:rPr>
              <a:t>Global Templates</a:t>
            </a:r>
          </a:p>
          <a:p>
            <a:pPr marL="457200" lvl="1" indent="-223838"/>
            <a:r>
              <a:rPr lang="en-US" sz="1900" dirty="0">
                <a:solidFill>
                  <a:schemeClr val="tx1">
                    <a:lumMod val="65000"/>
                  </a:schemeClr>
                </a:solidFill>
              </a:rPr>
              <a:t>User Defined Templates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tx1">
                    <a:lumMod val="65000"/>
                  </a:schemeClr>
                </a:solidFill>
              </a:rPr>
              <a:t>Second: Enter Data</a:t>
            </a:r>
          </a:p>
          <a:p>
            <a:pPr marL="457200" lvl="1" indent="-284163"/>
            <a:r>
              <a:rPr lang="en-US" sz="2300" dirty="0">
                <a:solidFill>
                  <a:schemeClr val="tx1">
                    <a:lumMod val="65000"/>
                  </a:schemeClr>
                </a:solidFill>
              </a:rPr>
              <a:t>HTML </a:t>
            </a:r>
            <a:r>
              <a:rPr lang="en-US" sz="2300" dirty="0" err="1" smtClean="0">
                <a:solidFill>
                  <a:schemeClr val="tx1">
                    <a:lumMod val="65000"/>
                  </a:schemeClr>
                </a:solidFill>
              </a:rPr>
              <a:t>Generateds</a:t>
            </a:r>
            <a:endParaRPr lang="en-US" sz="2300" dirty="0">
              <a:solidFill>
                <a:schemeClr val="tx1">
                  <a:lumMod val="65000"/>
                </a:schemeClr>
              </a:solidFill>
            </a:endParaRPr>
          </a:p>
          <a:p>
            <a:pPr marL="457200" lvl="1" indent="-284163"/>
            <a:r>
              <a:rPr lang="en-US" sz="2300" dirty="0">
                <a:solidFill>
                  <a:schemeClr val="tx1">
                    <a:lumMod val="65000"/>
                  </a:schemeClr>
                </a:solidFill>
              </a:rPr>
              <a:t>Based on Templates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2"/>
                </a:solidFill>
              </a:rPr>
              <a:t>Third:  View Data</a:t>
            </a:r>
          </a:p>
          <a:p>
            <a:pPr marL="457200" lvl="1" indent="-284163"/>
            <a:r>
              <a:rPr lang="en-US" dirty="0" smtClean="0"/>
              <a:t>Requires Validation</a:t>
            </a:r>
          </a:p>
          <a:p>
            <a:pPr marL="457200" lvl="1" indent="-284163"/>
            <a:r>
              <a:rPr lang="en-US" dirty="0" smtClean="0"/>
              <a:t>Download in XML format</a:t>
            </a:r>
          </a:p>
          <a:p>
            <a:pPr marL="457200" lvl="1" indent="-284163"/>
            <a:r>
              <a:rPr lang="en-US" dirty="0" smtClean="0"/>
              <a:t>Can save to Repository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990" t="3333" r="5174" b="5556"/>
          <a:stretch>
            <a:fillRect/>
          </a:stretch>
        </p:blipFill>
        <p:spPr bwMode="auto">
          <a:xfrm>
            <a:off x="3520801" y="609600"/>
            <a:ext cx="5486400" cy="624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739163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60867"/>
            <a:ext cx="8229600" cy="1143000"/>
          </a:xfrm>
        </p:spPr>
        <p:txBody>
          <a:bodyPr>
            <a:normAutofit fontScale="90000"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angl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r>
              <a:rPr lang="en-US" dirty="0" smtClean="0">
                <a:ln/>
                <a:solidFill>
                  <a:schemeClr val="accent3"/>
                </a:solidFill>
                <a:effectLst/>
              </a:rPr>
              <a:t>Data Curation:  Large Data Files</a:t>
            </a:r>
            <a:endParaRPr lang="en-US" dirty="0">
              <a:ln/>
              <a:solidFill>
                <a:schemeClr val="accent3"/>
              </a:solidFill>
              <a:effectLst/>
            </a:endParaRPr>
          </a:p>
        </p:txBody>
      </p:sp>
      <p:pic>
        <p:nvPicPr>
          <p:cNvPr id="5" name="Content Placeholder 4" descr="1 - form.png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97" r="10497"/>
          <a:stretch>
            <a:fillRect/>
          </a:stretch>
        </p:blipFill>
        <p:spPr>
          <a:xfrm>
            <a:off x="223248" y="1142206"/>
            <a:ext cx="4292308" cy="4810288"/>
          </a:xfrm>
        </p:spPr>
      </p:pic>
      <p:pic>
        <p:nvPicPr>
          <p:cNvPr id="6" name="Content Placeholder 5" descr="2 - upload-python.png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54" r="8754"/>
          <a:stretch>
            <a:fillRect/>
          </a:stretch>
        </p:blipFill>
        <p:spPr>
          <a:xfrm>
            <a:off x="592138" y="2110246"/>
            <a:ext cx="4038600" cy="4525963"/>
          </a:xfrm>
        </p:spPr>
      </p:pic>
      <p:pic>
        <p:nvPicPr>
          <p:cNvPr id="7" name="Picture 6" descr="3 - python-uploaded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71" t="11516"/>
          <a:stretch/>
        </p:blipFill>
        <p:spPr>
          <a:xfrm>
            <a:off x="1325495" y="1731511"/>
            <a:ext cx="4236995" cy="5207000"/>
          </a:xfrm>
          <a:prstGeom prst="rect">
            <a:avLst/>
          </a:prstGeom>
        </p:spPr>
      </p:pic>
      <p:pic>
        <p:nvPicPr>
          <p:cNvPr id="9" name="Picture 8" descr="5 - gss-uploaded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5324" y="1142206"/>
            <a:ext cx="5135557" cy="5445336"/>
          </a:xfrm>
          <a:prstGeom prst="rect">
            <a:avLst/>
          </a:prstGeom>
          <a:solidFill>
            <a:srgbClr val="000000">
              <a:shade val="95000"/>
            </a:srgbClr>
          </a:solidFill>
          <a:ln w="28575" cap="sq" cmpd="sng">
            <a:solidFill>
              <a:schemeClr val="accent3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303165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" y="101600"/>
            <a:ext cx="4338320" cy="873760"/>
          </a:xfrm>
        </p:spPr>
        <p:txBody>
          <a:bodyPr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angl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r>
              <a:rPr lang="en-US" dirty="0" smtClean="0">
                <a:ln/>
                <a:solidFill>
                  <a:schemeClr val="accent3"/>
                </a:solidFill>
                <a:effectLst/>
              </a:rPr>
              <a:t>Composer</a:t>
            </a:r>
            <a:endParaRPr lang="en-US" dirty="0">
              <a:ln/>
              <a:solidFill>
                <a:schemeClr val="accent3"/>
              </a:solidFill>
              <a:effectLst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43840" y="1297781"/>
            <a:ext cx="3476752" cy="4525963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 smtClean="0"/>
              <a:t>Two Steps </a:t>
            </a:r>
            <a:r>
              <a:rPr lang="en-US" dirty="0"/>
              <a:t>to </a:t>
            </a:r>
            <a:r>
              <a:rPr lang="en-US" dirty="0" smtClean="0"/>
              <a:t>Compose:</a:t>
            </a:r>
            <a:endParaRPr lang="en-US" dirty="0"/>
          </a:p>
          <a:p>
            <a:pPr marL="0" indent="0">
              <a:buNone/>
            </a:pPr>
            <a:endParaRPr lang="en-US" sz="1000" dirty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Start Template</a:t>
            </a:r>
            <a:endParaRPr lang="en-US" dirty="0"/>
          </a:p>
          <a:p>
            <a:pPr lvl="1"/>
            <a:r>
              <a:rPr lang="en-US" dirty="0"/>
              <a:t>Global Templates</a:t>
            </a:r>
          </a:p>
          <a:p>
            <a:pPr lvl="1"/>
            <a:r>
              <a:rPr lang="en-US" dirty="0"/>
              <a:t>User Defined Templates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Compose</a:t>
            </a:r>
            <a:endParaRPr lang="en-US" dirty="0"/>
          </a:p>
          <a:p>
            <a:pPr lvl="1"/>
            <a:r>
              <a:rPr lang="en-US" dirty="0" smtClean="0"/>
              <a:t>Based on Selected Template</a:t>
            </a:r>
          </a:p>
          <a:p>
            <a:pPr lvl="1"/>
            <a:r>
              <a:rPr lang="en-US" dirty="0" smtClean="0"/>
              <a:t>Add/Delete Elements and Attributes</a:t>
            </a:r>
          </a:p>
          <a:p>
            <a:pPr lvl="1"/>
            <a:r>
              <a:rPr lang="en-US" dirty="0" smtClean="0"/>
              <a:t>Save to a new User Defined Template</a:t>
            </a:r>
            <a:endParaRPr lang="en-US" dirty="0"/>
          </a:p>
          <a:p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086225" y="768106"/>
            <a:ext cx="4947189" cy="534789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Content Placeholder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3993" y="686826"/>
            <a:ext cx="4961562" cy="513691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935407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mass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0" t="36713" r="2338" b="12649"/>
          <a:stretch/>
        </p:blipFill>
        <p:spPr>
          <a:xfrm>
            <a:off x="4384618" y="2583679"/>
            <a:ext cx="4686120" cy="1969067"/>
          </a:xfrm>
          <a:prstGeom prst="rect">
            <a:avLst/>
          </a:prstGeom>
        </p:spPr>
      </p:pic>
      <p:pic>
        <p:nvPicPr>
          <p:cNvPr id="5" name="Picture 4" descr="length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7" t="36288" r="2386" b="14151"/>
          <a:stretch/>
        </p:blipFill>
        <p:spPr>
          <a:xfrm>
            <a:off x="4409773" y="687323"/>
            <a:ext cx="4577234" cy="186904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Physical Quantities: SP811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l="13319" t="18926" r="64561" b="64590"/>
          <a:stretch/>
        </p:blipFill>
        <p:spPr>
          <a:xfrm>
            <a:off x="228967" y="3217332"/>
            <a:ext cx="3567309" cy="3440340"/>
          </a:xfrm>
          <a:prstGeom prst="rect">
            <a:avLst/>
          </a:prstGeom>
        </p:spPr>
      </p:pic>
      <p:pic>
        <p:nvPicPr>
          <p:cNvPr id="7" name="Picture 6" descr="time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9" t="35939" r="2137" b="14500"/>
          <a:stretch/>
        </p:blipFill>
        <p:spPr>
          <a:xfrm>
            <a:off x="4468348" y="4523399"/>
            <a:ext cx="4686120" cy="1978741"/>
          </a:xfrm>
          <a:prstGeom prst="rect">
            <a:avLst/>
          </a:prstGeom>
        </p:spPr>
      </p:pic>
      <p:pic>
        <p:nvPicPr>
          <p:cNvPr id="8" name="Picture 7" descr="sp811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2018" y="797083"/>
            <a:ext cx="1858509" cy="240512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0" y="6473006"/>
            <a:ext cx="1850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Zach </a:t>
            </a:r>
            <a:r>
              <a:rPr lang="en-US" dirty="0" err="1" smtClean="0">
                <a:solidFill>
                  <a:srgbClr val="000000"/>
                </a:solidFill>
              </a:rPr>
              <a:t>Trautt</a:t>
            </a:r>
            <a:r>
              <a:rPr lang="en-US" dirty="0" smtClean="0">
                <a:solidFill>
                  <a:srgbClr val="000000"/>
                </a:solidFill>
              </a:rPr>
              <a:t>, NIST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39160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creen Shot 2014-10-28 at 6.50.26 AM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94824" y="2377440"/>
            <a:ext cx="6584593" cy="5284722"/>
          </a:xfrm>
          <a:prstGeom prst="rect">
            <a:avLst/>
          </a:prstGeom>
        </p:spPr>
      </p:pic>
      <p:pic>
        <p:nvPicPr>
          <p:cNvPr id="8" name="Picture 7" descr="Screen Shot 2014-10-28 at 7.28.30 AM.png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45102" y="175515"/>
            <a:ext cx="3856028" cy="6556910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580073" y="0"/>
            <a:ext cx="3596640" cy="241572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normAutofit fontScale="62500" lnSpcReduction="20000"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b="1" dirty="0" smtClean="0">
                <a:ln w="50800"/>
                <a:solidFill>
                  <a:schemeClr val="bg1">
                    <a:shade val="50000"/>
                  </a:schemeClr>
                </a:solidFill>
              </a:rPr>
              <a:t>Data Exploration </a:t>
            </a:r>
            <a:endParaRPr lang="en-US" sz="1000" b="1" dirty="0" smtClean="0">
              <a:ln w="50800"/>
              <a:solidFill>
                <a:schemeClr val="bg1">
                  <a:shade val="50000"/>
                </a:schemeClr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2300" b="1" dirty="0" smtClean="0">
                <a:ln w="50800"/>
                <a:solidFill>
                  <a:schemeClr val="bg1">
                    <a:shade val="50000"/>
                  </a:schemeClr>
                </a:solidFill>
              </a:rPr>
              <a:t>Select Template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300" b="1" dirty="0" smtClean="0">
                <a:ln w="50800"/>
                <a:solidFill>
                  <a:schemeClr val="bg1">
                    <a:shade val="50000"/>
                  </a:schemeClr>
                </a:solidFill>
              </a:rPr>
              <a:t>Select Fields</a:t>
            </a:r>
          </a:p>
          <a:p>
            <a:pPr lvl="1"/>
            <a:r>
              <a:rPr lang="en-US" sz="2300" b="1" dirty="0" smtClean="0">
                <a:ln w="50800"/>
                <a:solidFill>
                  <a:schemeClr val="bg1">
                    <a:shade val="50000"/>
                  </a:schemeClr>
                </a:solidFill>
              </a:rPr>
              <a:t>Specific fields to search against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300" b="1" dirty="0" smtClean="0">
                <a:ln w="50800"/>
                <a:solidFill>
                  <a:schemeClr val="bg1">
                    <a:shade val="50000"/>
                  </a:schemeClr>
                </a:solidFill>
              </a:rPr>
              <a:t>Perform Search</a:t>
            </a:r>
          </a:p>
          <a:p>
            <a:pPr lvl="1"/>
            <a:r>
              <a:rPr lang="en-US" sz="2300" b="1" dirty="0" smtClean="0">
                <a:ln w="50800"/>
                <a:solidFill>
                  <a:schemeClr val="bg1">
                    <a:shade val="50000"/>
                  </a:schemeClr>
                </a:solidFill>
              </a:rPr>
              <a:t>Query By Example</a:t>
            </a:r>
          </a:p>
          <a:p>
            <a:pPr lvl="1"/>
            <a:r>
              <a:rPr lang="en-US" sz="2300" b="1" dirty="0" smtClean="0">
                <a:ln w="50800"/>
                <a:solidFill>
                  <a:schemeClr val="bg1">
                    <a:shade val="50000"/>
                  </a:schemeClr>
                </a:solidFill>
              </a:rPr>
              <a:t>SPARQL Queries</a:t>
            </a:r>
          </a:p>
        </p:txBody>
      </p:sp>
    </p:spTree>
    <p:extLst>
      <p:ext uri="{BB962C8B-B14F-4D97-AF65-F5344CB8AC3E}">
        <p14:creationId xmlns:p14="http://schemas.microsoft.com/office/powerpoint/2010/main" val="118526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4761"/>
            <a:ext cx="8229600" cy="1143000"/>
          </a:xfrm>
        </p:spPr>
        <p:txBody>
          <a:bodyPr>
            <a:no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angl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r>
              <a:rPr lang="en-US" sz="3600" dirty="0" smtClean="0">
                <a:ln/>
                <a:solidFill>
                  <a:schemeClr val="accent3"/>
                </a:solidFill>
                <a:effectLst/>
              </a:rPr>
              <a:t>Exporter (Under Development): </a:t>
            </a:r>
            <a:br>
              <a:rPr lang="en-US" sz="3600" dirty="0" smtClean="0">
                <a:ln/>
                <a:solidFill>
                  <a:schemeClr val="accent3"/>
                </a:solidFill>
                <a:effectLst/>
              </a:rPr>
            </a:br>
            <a:r>
              <a:rPr lang="en-US" sz="3600" dirty="0" smtClean="0">
                <a:ln/>
                <a:solidFill>
                  <a:schemeClr val="accent3"/>
                </a:solidFill>
                <a:effectLst/>
              </a:rPr>
              <a:t>Using XSLT </a:t>
            </a:r>
            <a:endParaRPr lang="en-US" sz="3600" dirty="0">
              <a:ln/>
              <a:solidFill>
                <a:schemeClr val="accent3"/>
              </a:solidFill>
              <a:effectLst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57200" y="1143849"/>
            <a:ext cx="81406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Goal:   Transform XML results to desired file types  (POP, CSV, HTML, Script) </a:t>
            </a:r>
            <a:endParaRPr lang="en-US" sz="2000" dirty="0"/>
          </a:p>
        </p:txBody>
      </p:sp>
      <p:grpSp>
        <p:nvGrpSpPr>
          <p:cNvPr id="3" name="Group 2"/>
          <p:cNvGrpSpPr/>
          <p:nvPr/>
        </p:nvGrpSpPr>
        <p:grpSpPr>
          <a:xfrm>
            <a:off x="187055" y="1541554"/>
            <a:ext cx="3409111" cy="4982397"/>
            <a:chOff x="187055" y="1541554"/>
            <a:chExt cx="3409111" cy="4982397"/>
          </a:xfrm>
        </p:grpSpPr>
        <p:pic>
          <p:nvPicPr>
            <p:cNvPr id="7" name="Picture 6" descr="Screen Shot 2014-10-28 at 7.28.30 AM.png"/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5442" t="10589" b="5421"/>
            <a:stretch/>
          </p:blipFill>
          <p:spPr>
            <a:xfrm>
              <a:off x="283528" y="2238734"/>
              <a:ext cx="2237073" cy="4285217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187055" y="1541554"/>
              <a:ext cx="2380580" cy="584776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flat" dir="t">
                  <a:rot lat="0" lon="0" rev="18900000"/>
                </a:lightRig>
              </a:scene3d>
              <a:sp3d extrusionH="31750" contourW="6350" prstMaterial="powder">
                <a:bevelT w="19050" h="19050" prst="angle"/>
                <a:contourClr>
                  <a:schemeClr val="accent3">
                    <a:tint val="100000"/>
                    <a:shade val="100000"/>
                    <a:satMod val="100000"/>
                    <a:hueMod val="100000"/>
                  </a:schemeClr>
                </a:contourClr>
              </a:sp3d>
            </a:bodyPr>
            <a:lstStyle/>
            <a:p>
              <a:r>
                <a:rPr lang="en-US" sz="3200" b="1" dirty="0" smtClean="0">
                  <a:ln/>
                  <a:solidFill>
                    <a:schemeClr val="accent3"/>
                  </a:solidFill>
                </a:rPr>
                <a:t>XML Results </a:t>
              </a:r>
              <a:endParaRPr lang="en-US" sz="3200" b="1" dirty="0">
                <a:ln/>
                <a:solidFill>
                  <a:schemeClr val="accent3"/>
                </a:solidFill>
              </a:endParaRPr>
            </a:p>
          </p:txBody>
        </p:sp>
        <p:sp>
          <p:nvSpPr>
            <p:cNvPr id="11" name="Right Arrow 10"/>
            <p:cNvSpPr/>
            <p:nvPr/>
          </p:nvSpPr>
          <p:spPr>
            <a:xfrm>
              <a:off x="2680771" y="1558422"/>
              <a:ext cx="915395" cy="551040"/>
            </a:xfrm>
            <a:prstGeom prst="rightArrow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843945" y="1510777"/>
            <a:ext cx="3143275" cy="3911324"/>
            <a:chOff x="5843945" y="1510777"/>
            <a:chExt cx="3143275" cy="3911324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43945" y="2238734"/>
              <a:ext cx="3143275" cy="318336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3" name="TextBox 12"/>
            <p:cNvSpPr txBox="1"/>
            <p:nvPr/>
          </p:nvSpPr>
          <p:spPr>
            <a:xfrm>
              <a:off x="6640478" y="1510777"/>
              <a:ext cx="159029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flat" dir="t">
                  <a:rot lat="0" lon="0" rev="18900000"/>
                </a:lightRig>
              </a:scene3d>
              <a:sp3d extrusionH="31750" contourW="6350" prstMaterial="powder">
                <a:bevelT w="19050" h="19050" prst="angle"/>
                <a:contourClr>
                  <a:schemeClr val="accent3">
                    <a:tint val="100000"/>
                    <a:shade val="100000"/>
                    <a:satMod val="100000"/>
                    <a:hueMod val="100000"/>
                  </a:schemeClr>
                </a:contourClr>
              </a:sp3d>
            </a:bodyPr>
            <a:lstStyle/>
            <a:p>
              <a:r>
                <a:rPr lang="en-US" sz="3600" b="1" dirty="0" smtClean="0">
                  <a:ln/>
                  <a:solidFill>
                    <a:schemeClr val="accent3"/>
                  </a:solidFill>
                </a:rPr>
                <a:t>POP</a:t>
              </a:r>
              <a:endParaRPr lang="en-US" sz="3600" b="1" dirty="0">
                <a:ln/>
                <a:solidFill>
                  <a:schemeClr val="accent3"/>
                </a:solidFill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2618059" y="1510777"/>
            <a:ext cx="6410412" cy="5316972"/>
            <a:chOff x="2618059" y="1510777"/>
            <a:chExt cx="6410412" cy="5316972"/>
          </a:xfrm>
        </p:grpSpPr>
        <p:pic>
          <p:nvPicPr>
            <p:cNvPr id="9" name="Picture 8" descr="Screen Shot 2015-05-30 at 10.50.39 PM.png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" t="13104" r="61251" b="15926"/>
            <a:stretch/>
          </p:blipFill>
          <p:spPr>
            <a:xfrm>
              <a:off x="2618059" y="2238734"/>
              <a:ext cx="3085952" cy="3881632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3684253" y="1510777"/>
              <a:ext cx="1199742" cy="64633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flat" dir="t">
                  <a:rot lat="0" lon="0" rev="18900000"/>
                </a:lightRig>
              </a:scene3d>
              <a:sp3d extrusionH="31750" contourW="6350" prstMaterial="powder">
                <a:bevelT w="19050" h="19050" prst="angle"/>
                <a:contourClr>
                  <a:schemeClr val="accent3">
                    <a:tint val="100000"/>
                    <a:shade val="100000"/>
                    <a:satMod val="100000"/>
                    <a:hueMod val="100000"/>
                  </a:schemeClr>
                </a:contourClr>
              </a:sp3d>
            </a:bodyPr>
            <a:lstStyle/>
            <a:p>
              <a:r>
                <a:rPr lang="en-US" sz="3600" b="1" dirty="0" smtClean="0">
                  <a:ln/>
                  <a:solidFill>
                    <a:schemeClr val="accent3"/>
                  </a:solidFill>
                </a:rPr>
                <a:t>XSLT </a:t>
              </a:r>
              <a:endParaRPr lang="en-US" sz="3600" b="1" dirty="0">
                <a:ln/>
                <a:solidFill>
                  <a:schemeClr val="accent3"/>
                </a:solidFill>
              </a:endParaRPr>
            </a:p>
          </p:txBody>
        </p:sp>
        <p:sp>
          <p:nvSpPr>
            <p:cNvPr id="12" name="Right Arrow 11"/>
            <p:cNvSpPr/>
            <p:nvPr/>
          </p:nvSpPr>
          <p:spPr>
            <a:xfrm>
              <a:off x="5417603" y="1558422"/>
              <a:ext cx="915395" cy="551040"/>
            </a:xfrm>
            <a:prstGeom prst="rightArrow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659418" y="6181418"/>
              <a:ext cx="636905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XSLT  = Extensible Language </a:t>
              </a:r>
              <a:r>
                <a:rPr lang="en-US" dirty="0" err="1" smtClean="0"/>
                <a:t>Stylesheet</a:t>
              </a:r>
              <a:r>
                <a:rPr lang="en-US" dirty="0" smtClean="0"/>
                <a:t> Transformations ; transform XML documents to other formats 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9646021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0330" y="259819"/>
            <a:ext cx="8673670" cy="64661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ounded Rectangle 1"/>
          <p:cNvSpPr/>
          <p:nvPr/>
        </p:nvSpPr>
        <p:spPr>
          <a:xfrm>
            <a:off x="91440" y="2255520"/>
            <a:ext cx="2286000" cy="4470400"/>
          </a:xfrm>
          <a:prstGeom prst="roundRect">
            <a:avLst>
              <a:gd name="adj" fmla="val 388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 smtClean="0"/>
          </a:p>
          <a:p>
            <a:pPr algn="ctr"/>
            <a:r>
              <a:rPr lang="en-US" dirty="0" smtClean="0"/>
              <a:t>Current API Functions</a:t>
            </a:r>
            <a:endParaRPr lang="en-US" dirty="0"/>
          </a:p>
          <a:p>
            <a:r>
              <a:rPr lang="en-US" sz="1600" dirty="0"/>
              <a:t>Curate</a:t>
            </a:r>
          </a:p>
          <a:p>
            <a:r>
              <a:rPr lang="en-US" sz="1600" dirty="0"/>
              <a:t>Explore</a:t>
            </a:r>
          </a:p>
          <a:p>
            <a:pPr marL="173038" indent="-173038">
              <a:buFont typeface="Arial"/>
              <a:buChar char="•"/>
            </a:pPr>
            <a:r>
              <a:rPr lang="en-US" sz="1600" dirty="0"/>
              <a:t>Query </a:t>
            </a:r>
            <a:r>
              <a:rPr lang="en-US" sz="1600" dirty="0" smtClean="0"/>
              <a:t>by Example</a:t>
            </a:r>
            <a:endParaRPr lang="en-US" sz="1600" dirty="0"/>
          </a:p>
          <a:p>
            <a:pPr marL="173038" indent="-173038">
              <a:buFont typeface="Arial"/>
              <a:buChar char="•"/>
            </a:pPr>
            <a:r>
              <a:rPr lang="en-US" sz="1600" dirty="0"/>
              <a:t>SPARQL</a:t>
            </a:r>
          </a:p>
          <a:p>
            <a:r>
              <a:rPr lang="en-US" sz="1600" dirty="0"/>
              <a:t>Templates</a:t>
            </a:r>
          </a:p>
          <a:p>
            <a:r>
              <a:rPr lang="en-US" sz="1600" dirty="0"/>
              <a:t>Types</a:t>
            </a:r>
          </a:p>
          <a:p>
            <a:r>
              <a:rPr lang="en-US" sz="1600" dirty="0"/>
              <a:t>Saved Queries</a:t>
            </a:r>
          </a:p>
          <a:p>
            <a:r>
              <a:rPr lang="en-US" sz="1600" dirty="0" smtClean="0"/>
              <a:t>Repositories</a:t>
            </a:r>
          </a:p>
          <a:p>
            <a:endParaRPr lang="en-US" sz="1600" dirty="0"/>
          </a:p>
          <a:p>
            <a:r>
              <a:rPr lang="en-US" sz="1600" dirty="0"/>
              <a:t>Users</a:t>
            </a:r>
          </a:p>
          <a:p>
            <a:r>
              <a:rPr lang="en-US" sz="1600" dirty="0"/>
              <a:t>Select</a:t>
            </a:r>
          </a:p>
          <a:p>
            <a:r>
              <a:rPr lang="en-US" sz="1600" dirty="0"/>
              <a:t>Select All</a:t>
            </a:r>
          </a:p>
          <a:p>
            <a:r>
              <a:rPr lang="en-US" sz="1600" dirty="0"/>
              <a:t>Add</a:t>
            </a:r>
          </a:p>
          <a:p>
            <a:r>
              <a:rPr lang="en-US" sz="1600" dirty="0"/>
              <a:t>Update</a:t>
            </a:r>
          </a:p>
          <a:p>
            <a:r>
              <a:rPr lang="en-US" sz="1600" dirty="0"/>
              <a:t>Delete</a:t>
            </a:r>
          </a:p>
          <a:p>
            <a:r>
              <a:rPr lang="en-US" sz="1600" dirty="0"/>
              <a:t>Restore</a:t>
            </a:r>
          </a:p>
          <a:p>
            <a:r>
              <a:rPr lang="en-US" sz="1600" dirty="0"/>
              <a:t>Versioning</a:t>
            </a:r>
          </a:p>
          <a:p>
            <a:pPr algn="ctr"/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5853798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63350" y="149453"/>
            <a:ext cx="742883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pPr algn="ctr" defTabSz="914400"/>
            <a:r>
              <a:rPr lang="en-US" sz="5400" b="1" dirty="0" smtClean="0">
                <a:ln w="11430"/>
                <a:gradFill>
                  <a:gsLst>
                    <a:gs pos="0">
                      <a:srgbClr val="CC5439">
                        <a:tint val="90000"/>
                        <a:satMod val="120000"/>
                      </a:srgbClr>
                    </a:gs>
                    <a:gs pos="25000">
                      <a:srgbClr val="CC5439">
                        <a:tint val="93000"/>
                        <a:satMod val="120000"/>
                      </a:srgbClr>
                    </a:gs>
                    <a:gs pos="50000">
                      <a:srgbClr val="CC5439">
                        <a:shade val="89000"/>
                        <a:satMod val="110000"/>
                      </a:srgbClr>
                    </a:gs>
                    <a:gs pos="75000">
                      <a:srgbClr val="CC5439">
                        <a:tint val="93000"/>
                        <a:satMod val="120000"/>
                      </a:srgbClr>
                    </a:gs>
                    <a:gs pos="100000">
                      <a:srgbClr val="CC5439">
                        <a:tint val="90000"/>
                        <a:satMod val="120000"/>
                      </a:srgb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  <a:latin typeface="Corbel"/>
              </a:rPr>
              <a:t>NIST Data Collaborators</a:t>
            </a:r>
            <a:endParaRPr lang="en-US" sz="5400" b="1" dirty="0">
              <a:ln w="11430"/>
              <a:gradFill>
                <a:gsLst>
                  <a:gs pos="0">
                    <a:srgbClr val="CC5439">
                      <a:tint val="90000"/>
                      <a:satMod val="120000"/>
                    </a:srgbClr>
                  </a:gs>
                  <a:gs pos="25000">
                    <a:srgbClr val="CC5439">
                      <a:tint val="93000"/>
                      <a:satMod val="120000"/>
                    </a:srgbClr>
                  </a:gs>
                  <a:gs pos="50000">
                    <a:srgbClr val="CC5439">
                      <a:shade val="89000"/>
                      <a:satMod val="110000"/>
                    </a:srgbClr>
                  </a:gs>
                  <a:gs pos="75000">
                    <a:srgbClr val="CC5439">
                      <a:tint val="93000"/>
                      <a:satMod val="120000"/>
                    </a:srgbClr>
                  </a:gs>
                  <a:gs pos="100000">
                    <a:srgbClr val="CC5439">
                      <a:tint val="90000"/>
                      <a:satMod val="120000"/>
                    </a:srgbClr>
                  </a:gs>
                </a:gsLst>
                <a:lin ang="5400000"/>
              </a:gra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  <a:latin typeface="Corbel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712436" y="1089494"/>
            <a:ext cx="7861175" cy="1183275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4163" defTabSz="914400">
              <a:defRPr/>
            </a:pPr>
            <a:r>
              <a:rPr lang="en-US" sz="2000" b="1" i="1" dirty="0" smtClean="0">
                <a:solidFill>
                  <a:srgbClr val="CC5439">
                    <a:lumMod val="50000"/>
                  </a:srgbClr>
                </a:solidFill>
                <a:latin typeface="Corbel"/>
              </a:rPr>
              <a:t>Information </a:t>
            </a:r>
            <a:r>
              <a:rPr lang="en-US" sz="2000" b="1" i="1" dirty="0">
                <a:solidFill>
                  <a:srgbClr val="CC5439">
                    <a:lumMod val="50000"/>
                  </a:srgbClr>
                </a:solidFill>
                <a:latin typeface="Corbel"/>
              </a:rPr>
              <a:t>Systems Group</a:t>
            </a:r>
            <a:r>
              <a:rPr lang="en-US" i="1" dirty="0">
                <a:solidFill>
                  <a:prstClr val="black"/>
                </a:solidFill>
                <a:latin typeface="Corbel"/>
              </a:rPr>
              <a:t/>
            </a:r>
            <a:br>
              <a:rPr lang="en-US" i="1" dirty="0">
                <a:solidFill>
                  <a:prstClr val="black"/>
                </a:solidFill>
                <a:latin typeface="Corbel"/>
              </a:rPr>
            </a:br>
            <a:r>
              <a:rPr lang="en-US" dirty="0" smtClean="0">
                <a:solidFill>
                  <a:prstClr val="black"/>
                </a:solidFill>
                <a:latin typeface="Corbel"/>
              </a:rPr>
              <a:t>Mary </a:t>
            </a:r>
            <a:r>
              <a:rPr lang="en-US" dirty="0">
                <a:solidFill>
                  <a:prstClr val="black"/>
                </a:solidFill>
                <a:latin typeface="Corbel"/>
              </a:rPr>
              <a:t>Brady, Alden </a:t>
            </a:r>
            <a:r>
              <a:rPr lang="en-US" dirty="0" err="1">
                <a:solidFill>
                  <a:prstClr val="black"/>
                </a:solidFill>
                <a:latin typeface="Corbel"/>
              </a:rPr>
              <a:t>Dima</a:t>
            </a:r>
            <a:r>
              <a:rPr lang="en-US" dirty="0">
                <a:solidFill>
                  <a:prstClr val="black"/>
                </a:solidFill>
                <a:latin typeface="Corbel"/>
              </a:rPr>
              <a:t>, </a:t>
            </a:r>
            <a:r>
              <a:rPr lang="en-US" dirty="0" err="1" smtClean="0">
                <a:solidFill>
                  <a:prstClr val="black"/>
                </a:solidFill>
                <a:latin typeface="Corbel"/>
              </a:rPr>
              <a:t>Sharief</a:t>
            </a:r>
            <a:r>
              <a:rPr lang="en-US" dirty="0" smtClean="0">
                <a:solidFill>
                  <a:prstClr val="black"/>
                </a:solidFill>
                <a:latin typeface="Corbel"/>
              </a:rPr>
              <a:t> Youssef, Guillaume Sousa-</a:t>
            </a:r>
            <a:r>
              <a:rPr lang="en-US" dirty="0" err="1" smtClean="0">
                <a:solidFill>
                  <a:prstClr val="black"/>
                </a:solidFill>
                <a:latin typeface="Corbel"/>
              </a:rPr>
              <a:t>Amaral</a:t>
            </a:r>
            <a:r>
              <a:rPr lang="en-US" dirty="0" smtClean="0">
                <a:solidFill>
                  <a:prstClr val="black"/>
                </a:solidFill>
                <a:latin typeface="Corbel"/>
              </a:rPr>
              <a:t>,</a:t>
            </a:r>
            <a:r>
              <a:rPr lang="en-US" dirty="0">
                <a:solidFill>
                  <a:srgbClr val="FF0000"/>
                </a:solidFill>
                <a:latin typeface="Corbel"/>
              </a:rPr>
              <a:t> </a:t>
            </a:r>
            <a:r>
              <a:rPr lang="en-US" dirty="0" smtClean="0">
                <a:solidFill>
                  <a:prstClr val="black"/>
                </a:solidFill>
                <a:latin typeface="Corbel"/>
              </a:rPr>
              <a:t>Y</a:t>
            </a:r>
            <a:r>
              <a:rPr lang="en-US" dirty="0">
                <a:solidFill>
                  <a:prstClr val="black"/>
                </a:solidFill>
                <a:latin typeface="Corbel"/>
              </a:rPr>
              <a:t>.-S. Li-</a:t>
            </a:r>
            <a:r>
              <a:rPr lang="en-US" dirty="0" err="1">
                <a:solidFill>
                  <a:prstClr val="black"/>
                </a:solidFill>
                <a:latin typeface="Corbel"/>
              </a:rPr>
              <a:t>Baboud</a:t>
            </a:r>
            <a:r>
              <a:rPr lang="en-US" dirty="0">
                <a:solidFill>
                  <a:prstClr val="black"/>
                </a:solidFill>
                <a:latin typeface="Corbel"/>
              </a:rPr>
              <a:t>, </a:t>
            </a:r>
            <a:r>
              <a:rPr lang="en-US" dirty="0" smtClean="0">
                <a:solidFill>
                  <a:prstClr val="black"/>
                </a:solidFill>
                <a:latin typeface="Corbel"/>
              </a:rPr>
              <a:t>Benjamin Long, </a:t>
            </a:r>
            <a:r>
              <a:rPr lang="en-US" dirty="0">
                <a:solidFill>
                  <a:prstClr val="black"/>
                </a:solidFill>
                <a:latin typeface="Corbel"/>
              </a:rPr>
              <a:t>, </a:t>
            </a:r>
            <a:r>
              <a:rPr lang="en-US" dirty="0" smtClean="0">
                <a:solidFill>
                  <a:prstClr val="black"/>
                </a:solidFill>
                <a:latin typeface="Corbel"/>
              </a:rPr>
              <a:t>Philippe </a:t>
            </a:r>
            <a:r>
              <a:rPr lang="en-US" dirty="0" err="1" smtClean="0">
                <a:solidFill>
                  <a:prstClr val="black"/>
                </a:solidFill>
                <a:latin typeface="Corbel"/>
              </a:rPr>
              <a:t>Dessauw</a:t>
            </a:r>
            <a:r>
              <a:rPr lang="en-US" dirty="0" smtClean="0">
                <a:solidFill>
                  <a:prstClr val="black"/>
                </a:solidFill>
                <a:latin typeface="Corbel"/>
              </a:rPr>
              <a:t>, Pierre </a:t>
            </a:r>
            <a:r>
              <a:rPr lang="en-US" dirty="0" err="1" smtClean="0">
                <a:solidFill>
                  <a:prstClr val="black"/>
                </a:solidFill>
                <a:latin typeface="Corbel"/>
              </a:rPr>
              <a:t>Savonitto</a:t>
            </a:r>
            <a:endParaRPr lang="en-US" dirty="0">
              <a:solidFill>
                <a:srgbClr val="C00000"/>
              </a:solidFill>
              <a:latin typeface="Corbel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744813" y="2404365"/>
            <a:ext cx="7861175" cy="128889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399993" lvl="1" defTabSz="914400">
              <a:tabLst>
                <a:tab pos="457135" algn="l"/>
              </a:tabLst>
              <a:defRPr/>
            </a:pPr>
            <a:r>
              <a:rPr lang="en-US" sz="2000" b="1" i="1" dirty="0">
                <a:solidFill>
                  <a:srgbClr val="909CE1">
                    <a:lumMod val="75000"/>
                  </a:srgbClr>
                </a:solidFill>
                <a:latin typeface="Corbel"/>
              </a:rPr>
              <a:t>Thermodynamics and Kinetics Group</a:t>
            </a:r>
            <a:br>
              <a:rPr lang="en-US" sz="2000" b="1" i="1" dirty="0">
                <a:solidFill>
                  <a:srgbClr val="909CE1">
                    <a:lumMod val="75000"/>
                  </a:srgbClr>
                </a:solidFill>
                <a:latin typeface="Corbel"/>
              </a:rPr>
            </a:br>
            <a:r>
              <a:rPr lang="en-US" dirty="0">
                <a:solidFill>
                  <a:prstClr val="black"/>
                </a:solidFill>
                <a:latin typeface="Corbel"/>
              </a:rPr>
              <a:t>	</a:t>
            </a:r>
            <a:r>
              <a:rPr lang="en-US" dirty="0" smtClean="0">
                <a:solidFill>
                  <a:prstClr val="black"/>
                </a:solidFill>
                <a:latin typeface="Corbel"/>
              </a:rPr>
              <a:t>Carrie Campbell</a:t>
            </a:r>
            <a:r>
              <a:rPr lang="en-US" dirty="0">
                <a:solidFill>
                  <a:prstClr val="black"/>
                </a:solidFill>
                <a:latin typeface="Corbel"/>
              </a:rPr>
              <a:t>,  </a:t>
            </a:r>
            <a:r>
              <a:rPr lang="en-US" dirty="0" smtClean="0">
                <a:solidFill>
                  <a:prstClr val="black"/>
                </a:solidFill>
                <a:latin typeface="Corbel"/>
              </a:rPr>
              <a:t>Ursula </a:t>
            </a:r>
            <a:r>
              <a:rPr lang="en-US" dirty="0" err="1" smtClean="0">
                <a:solidFill>
                  <a:prstClr val="black"/>
                </a:solidFill>
                <a:latin typeface="Corbel"/>
              </a:rPr>
              <a:t>Kattner</a:t>
            </a:r>
            <a:r>
              <a:rPr lang="en-US" dirty="0">
                <a:solidFill>
                  <a:prstClr val="black"/>
                </a:solidFill>
                <a:latin typeface="Corbel"/>
              </a:rPr>
              <a:t>, </a:t>
            </a:r>
            <a:r>
              <a:rPr lang="en-US" dirty="0" smtClean="0">
                <a:solidFill>
                  <a:prstClr val="black"/>
                </a:solidFill>
                <a:latin typeface="Corbel"/>
              </a:rPr>
              <a:t>Ben Burton</a:t>
            </a:r>
            <a:r>
              <a:rPr lang="en-US" dirty="0">
                <a:solidFill>
                  <a:prstClr val="black"/>
                </a:solidFill>
                <a:latin typeface="Corbel"/>
              </a:rPr>
              <a:t>, </a:t>
            </a:r>
            <a:r>
              <a:rPr lang="en-US" dirty="0" smtClean="0">
                <a:solidFill>
                  <a:prstClr val="black"/>
                </a:solidFill>
                <a:latin typeface="Corbel"/>
              </a:rPr>
              <a:t>Chandler Becker</a:t>
            </a:r>
            <a:r>
              <a:rPr lang="en-US" dirty="0">
                <a:solidFill>
                  <a:prstClr val="black"/>
                </a:solidFill>
                <a:latin typeface="Corbel"/>
              </a:rPr>
              <a:t>, </a:t>
            </a:r>
            <a:r>
              <a:rPr lang="en-US" dirty="0" smtClean="0">
                <a:solidFill>
                  <a:prstClr val="black"/>
                </a:solidFill>
                <a:latin typeface="Corbel"/>
              </a:rPr>
              <a:t>Francesca </a:t>
            </a:r>
            <a:r>
              <a:rPr lang="en-US" dirty="0" err="1">
                <a:solidFill>
                  <a:prstClr val="black"/>
                </a:solidFill>
                <a:latin typeface="Corbel"/>
              </a:rPr>
              <a:t>Tavazza</a:t>
            </a:r>
            <a:r>
              <a:rPr lang="en-US" dirty="0">
                <a:solidFill>
                  <a:prstClr val="black"/>
                </a:solidFill>
                <a:latin typeface="Corbel"/>
              </a:rPr>
              <a:t>, </a:t>
            </a:r>
            <a:r>
              <a:rPr lang="en-US" dirty="0" smtClean="0">
                <a:solidFill>
                  <a:prstClr val="black"/>
                </a:solidFill>
                <a:latin typeface="Corbel"/>
              </a:rPr>
              <a:t>Zach </a:t>
            </a:r>
            <a:r>
              <a:rPr lang="en-US" dirty="0" err="1" smtClean="0">
                <a:solidFill>
                  <a:prstClr val="black"/>
                </a:solidFill>
                <a:latin typeface="Corbel"/>
              </a:rPr>
              <a:t>Trautt</a:t>
            </a:r>
            <a:r>
              <a:rPr lang="en-US" dirty="0" smtClean="0">
                <a:solidFill>
                  <a:prstClr val="black"/>
                </a:solidFill>
                <a:latin typeface="Corbel"/>
              </a:rPr>
              <a:t>, Andrew Reid,  </a:t>
            </a:r>
            <a:r>
              <a:rPr lang="en-US" dirty="0" err="1" smtClean="0">
                <a:solidFill>
                  <a:prstClr val="black"/>
                </a:solidFill>
                <a:latin typeface="Corbel"/>
              </a:rPr>
              <a:t>Shenyen</a:t>
            </a:r>
            <a:r>
              <a:rPr lang="en-US" dirty="0" smtClean="0">
                <a:solidFill>
                  <a:prstClr val="black"/>
                </a:solidFill>
                <a:latin typeface="Corbel"/>
              </a:rPr>
              <a:t> Li, </a:t>
            </a:r>
            <a:r>
              <a:rPr lang="en-US" dirty="0" err="1" smtClean="0">
                <a:solidFill>
                  <a:prstClr val="black"/>
                </a:solidFill>
                <a:latin typeface="Corbel"/>
              </a:rPr>
              <a:t>Yannick</a:t>
            </a:r>
            <a:r>
              <a:rPr lang="en-US" dirty="0" smtClean="0">
                <a:solidFill>
                  <a:prstClr val="black"/>
                </a:solidFill>
                <a:latin typeface="Corbel"/>
              </a:rPr>
              <a:t> Congo</a:t>
            </a:r>
            <a:r>
              <a:rPr lang="en-US" dirty="0">
                <a:solidFill>
                  <a:srgbClr val="909CE1">
                    <a:lumMod val="75000"/>
                  </a:srgbClr>
                </a:solidFill>
                <a:latin typeface="Corbel"/>
              </a:rPr>
              <a:t>	</a:t>
            </a:r>
            <a:endParaRPr lang="en-US" i="1" dirty="0">
              <a:solidFill>
                <a:srgbClr val="909CE1">
                  <a:lumMod val="75000"/>
                </a:srgbClr>
              </a:solidFill>
              <a:latin typeface="Corbel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700119" y="3907122"/>
            <a:ext cx="7905869" cy="1060705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399993" lvl="1" defTabSz="914400">
              <a:tabLst>
                <a:tab pos="457135" algn="l"/>
              </a:tabLst>
              <a:defRPr/>
            </a:pPr>
            <a:r>
              <a:rPr lang="en-US" sz="2000" b="1" i="1" dirty="0" smtClean="0">
                <a:solidFill>
                  <a:srgbClr val="839C41">
                    <a:lumMod val="75000"/>
                  </a:srgbClr>
                </a:solidFill>
                <a:latin typeface="Corbel"/>
              </a:rPr>
              <a:t>Thermodynamic Research Group</a:t>
            </a:r>
            <a:r>
              <a:rPr lang="en-US" sz="2000" b="1" i="1" dirty="0">
                <a:solidFill>
                  <a:srgbClr val="839C41">
                    <a:lumMod val="75000"/>
                  </a:srgbClr>
                </a:solidFill>
                <a:latin typeface="Corbel"/>
              </a:rPr>
              <a:t/>
            </a:r>
            <a:br>
              <a:rPr lang="en-US" sz="2000" b="1" i="1" dirty="0">
                <a:solidFill>
                  <a:srgbClr val="839C41">
                    <a:lumMod val="75000"/>
                  </a:srgbClr>
                </a:solidFill>
                <a:latin typeface="Corbel"/>
              </a:rPr>
            </a:br>
            <a:r>
              <a:rPr lang="en-US" dirty="0" smtClean="0">
                <a:solidFill>
                  <a:prstClr val="black"/>
                </a:solidFill>
                <a:latin typeface="Corbel"/>
              </a:rPr>
              <a:t> </a:t>
            </a:r>
            <a:r>
              <a:rPr lang="en-US" dirty="0">
                <a:solidFill>
                  <a:prstClr val="black"/>
                </a:solidFill>
                <a:latin typeface="Corbel"/>
              </a:rPr>
              <a:t>Kenneth </a:t>
            </a:r>
            <a:r>
              <a:rPr lang="en-US" dirty="0" err="1" smtClean="0">
                <a:solidFill>
                  <a:prstClr val="black"/>
                </a:solidFill>
                <a:latin typeface="Corbel"/>
              </a:rPr>
              <a:t>Kroenlein</a:t>
            </a:r>
            <a:r>
              <a:rPr lang="en-US" dirty="0" smtClean="0">
                <a:solidFill>
                  <a:prstClr val="black"/>
                </a:solidFill>
                <a:latin typeface="Corbel"/>
              </a:rPr>
              <a:t>, Robert </a:t>
            </a:r>
            <a:r>
              <a:rPr lang="en-US" dirty="0">
                <a:solidFill>
                  <a:prstClr val="black"/>
                </a:solidFill>
                <a:latin typeface="Corbel"/>
              </a:rPr>
              <a:t>Chirico, </a:t>
            </a:r>
            <a:r>
              <a:rPr lang="en-US" dirty="0" smtClean="0">
                <a:solidFill>
                  <a:prstClr val="black"/>
                </a:solidFill>
                <a:latin typeface="Corbel"/>
              </a:rPr>
              <a:t>Michel </a:t>
            </a:r>
            <a:r>
              <a:rPr lang="en-US" dirty="0" err="1" smtClean="0">
                <a:solidFill>
                  <a:prstClr val="black"/>
                </a:solidFill>
                <a:latin typeface="Corbel"/>
              </a:rPr>
              <a:t>Frenkel</a:t>
            </a:r>
            <a:r>
              <a:rPr lang="en-US" dirty="0" smtClean="0">
                <a:solidFill>
                  <a:prstClr val="black"/>
                </a:solidFill>
                <a:latin typeface="Corbel"/>
              </a:rPr>
              <a:t>, Vladimir </a:t>
            </a:r>
            <a:r>
              <a:rPr lang="en-US" dirty="0" err="1" smtClean="0">
                <a:solidFill>
                  <a:prstClr val="black"/>
                </a:solidFill>
                <a:latin typeface="Corbel"/>
              </a:rPr>
              <a:t>Diky</a:t>
            </a:r>
            <a:r>
              <a:rPr lang="en-US" dirty="0" smtClean="0">
                <a:solidFill>
                  <a:prstClr val="black"/>
                </a:solidFill>
                <a:latin typeface="Corbel"/>
              </a:rPr>
              <a:t>, </a:t>
            </a:r>
            <a:r>
              <a:rPr lang="en-US" dirty="0">
                <a:solidFill>
                  <a:prstClr val="black"/>
                </a:solidFill>
                <a:latin typeface="Corbel"/>
              </a:rPr>
              <a:t>Boris </a:t>
            </a:r>
            <a:r>
              <a:rPr lang="en-US" dirty="0" err="1" smtClean="0">
                <a:solidFill>
                  <a:prstClr val="black"/>
                </a:solidFill>
                <a:latin typeface="Corbel"/>
              </a:rPr>
              <a:t>Wilthan</a:t>
            </a:r>
            <a:r>
              <a:rPr lang="en-US" dirty="0" smtClean="0">
                <a:solidFill>
                  <a:prstClr val="black"/>
                </a:solidFill>
                <a:latin typeface="Corbel"/>
              </a:rPr>
              <a:t>, </a:t>
            </a:r>
            <a:r>
              <a:rPr lang="en-US" dirty="0" err="1" smtClean="0">
                <a:solidFill>
                  <a:prstClr val="black"/>
                </a:solidFill>
                <a:latin typeface="Corbel"/>
              </a:rPr>
              <a:t>Chirs</a:t>
            </a:r>
            <a:r>
              <a:rPr lang="en-US" dirty="0" smtClean="0">
                <a:solidFill>
                  <a:prstClr val="black"/>
                </a:solidFill>
                <a:latin typeface="Corbel"/>
              </a:rPr>
              <a:t> </a:t>
            </a:r>
            <a:r>
              <a:rPr lang="en-US" dirty="0" err="1" smtClean="0">
                <a:solidFill>
                  <a:prstClr val="black"/>
                </a:solidFill>
                <a:latin typeface="Corbel"/>
              </a:rPr>
              <a:t>Munzy</a:t>
            </a:r>
            <a:r>
              <a:rPr lang="en-US" dirty="0">
                <a:solidFill>
                  <a:srgbClr val="909CE1">
                    <a:lumMod val="75000"/>
                  </a:srgbClr>
                </a:solidFill>
                <a:latin typeface="Corbel"/>
              </a:rPr>
              <a:t>	</a:t>
            </a:r>
            <a:endParaRPr lang="en-US" i="1" dirty="0">
              <a:solidFill>
                <a:srgbClr val="909CE1">
                  <a:lumMod val="75000"/>
                </a:srgbClr>
              </a:solidFill>
              <a:latin typeface="Corbel"/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311420" y="5825006"/>
            <a:ext cx="4584317" cy="911451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defTabSz="914400"/>
            <a:r>
              <a:rPr lang="en-US" dirty="0" smtClean="0">
                <a:solidFill>
                  <a:prstClr val="black"/>
                </a:solidFill>
                <a:latin typeface="Corbel"/>
              </a:rPr>
              <a:t>Kent State,  Laura </a:t>
            </a:r>
            <a:r>
              <a:rPr lang="en-US" dirty="0" err="1" smtClean="0">
                <a:solidFill>
                  <a:prstClr val="black"/>
                </a:solidFill>
                <a:latin typeface="Corbel"/>
              </a:rPr>
              <a:t>Bartolo</a:t>
            </a:r>
            <a:endParaRPr lang="en-US" dirty="0">
              <a:solidFill>
                <a:prstClr val="black"/>
              </a:solidFill>
              <a:latin typeface="Corbel"/>
            </a:endParaRPr>
          </a:p>
        </p:txBody>
      </p:sp>
      <p:pic>
        <p:nvPicPr>
          <p:cNvPr id="9" name="Picture 3" descr="http://2012.midwestuxconference.com/fileadmin/user_upload/sponsor_logos/kent_state_web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994266" y="5926829"/>
            <a:ext cx="1681163" cy="73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ounded Rectangle 4"/>
          <p:cNvSpPr/>
          <p:nvPr/>
        </p:nvSpPr>
        <p:spPr>
          <a:xfrm>
            <a:off x="700119" y="5157220"/>
            <a:ext cx="7905869" cy="443047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defTabSz="914400"/>
            <a:r>
              <a:rPr lang="en-US" b="1" i="1" dirty="0">
                <a:solidFill>
                  <a:prstClr val="black"/>
                </a:solidFill>
                <a:latin typeface="Corbel"/>
              </a:rPr>
              <a:t> </a:t>
            </a:r>
            <a:r>
              <a:rPr lang="en-US" b="1" i="1" dirty="0" smtClean="0">
                <a:solidFill>
                  <a:prstClr val="black"/>
                </a:solidFill>
                <a:latin typeface="Corbel"/>
              </a:rPr>
              <a:t>       Cell </a:t>
            </a:r>
            <a:r>
              <a:rPr lang="en-US" b="1" i="1" dirty="0">
                <a:solidFill>
                  <a:prstClr val="black"/>
                </a:solidFill>
                <a:latin typeface="Corbel"/>
              </a:rPr>
              <a:t>Systems Science </a:t>
            </a:r>
            <a:r>
              <a:rPr lang="en-US" b="1" i="1" dirty="0" smtClean="0">
                <a:solidFill>
                  <a:prstClr val="black"/>
                </a:solidFill>
                <a:latin typeface="Corbel"/>
              </a:rPr>
              <a:t>Group  </a:t>
            </a:r>
            <a:r>
              <a:rPr lang="en-US" dirty="0" smtClean="0">
                <a:solidFill>
                  <a:prstClr val="black"/>
                </a:solidFill>
                <a:latin typeface="Corbel"/>
              </a:rPr>
              <a:t>TN </a:t>
            </a:r>
            <a:r>
              <a:rPr lang="en-US" dirty="0" err="1" smtClean="0">
                <a:solidFill>
                  <a:prstClr val="black"/>
                </a:solidFill>
                <a:latin typeface="Corbel"/>
              </a:rPr>
              <a:t>Bhat</a:t>
            </a:r>
            <a:r>
              <a:rPr lang="en-US" dirty="0" smtClean="0">
                <a:solidFill>
                  <a:prstClr val="black"/>
                </a:solidFill>
                <a:latin typeface="Corbel"/>
              </a:rPr>
              <a:t> and John Elliott</a:t>
            </a:r>
            <a:endParaRPr lang="en-US" b="1" i="1" dirty="0">
              <a:solidFill>
                <a:prstClr val="black"/>
              </a:solidFill>
              <a:latin typeface="Corbel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5069206" y="5852660"/>
            <a:ext cx="3754000" cy="911451"/>
          </a:xfrm>
          <a:prstGeom prst="roundRect">
            <a:avLst/>
          </a:prstGeom>
          <a:gradFill flip="none" rotWithShape="1">
            <a:gsLst>
              <a:gs pos="0">
                <a:srgbClr val="C7A5FF"/>
              </a:gs>
              <a:gs pos="100000">
                <a:srgbClr val="EFD2FF"/>
              </a:gs>
            </a:gsLst>
            <a:lin ang="5400000" scaled="0"/>
            <a:tileRect/>
          </a:gra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defTabSz="914400"/>
            <a:r>
              <a:rPr lang="en-US" dirty="0" smtClean="0">
                <a:solidFill>
                  <a:prstClr val="black"/>
                </a:solidFill>
                <a:latin typeface="Corbel"/>
              </a:rPr>
              <a:t>NU, Cate Brinson,</a:t>
            </a:r>
          </a:p>
          <a:p>
            <a:pPr defTabSz="914400"/>
            <a:r>
              <a:rPr lang="en-US" dirty="0" smtClean="0">
                <a:solidFill>
                  <a:prstClr val="black"/>
                </a:solidFill>
                <a:latin typeface="Corbel"/>
              </a:rPr>
              <a:t>Richard Zhao</a:t>
            </a:r>
            <a:endParaRPr lang="en-US" dirty="0">
              <a:solidFill>
                <a:prstClr val="black"/>
              </a:solidFill>
              <a:latin typeface="Corbel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139" t="21244" r="7260" b="22350"/>
          <a:stretch/>
        </p:blipFill>
        <p:spPr>
          <a:xfrm>
            <a:off x="6994610" y="6032105"/>
            <a:ext cx="1687610" cy="483529"/>
          </a:xfrm>
          <a:prstGeom prst="rect">
            <a:avLst/>
          </a:prstGeom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8377586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2239" y="-27940"/>
            <a:ext cx="8233172" cy="941873"/>
          </a:xfrm>
        </p:spPr>
        <p:txBody>
          <a:bodyPr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r>
              <a:rPr lang="en-US" b="1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Materials Data Curation</a:t>
            </a:r>
            <a:endParaRPr lang="en-US" b="1" dirty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2836505" y="3084458"/>
            <a:ext cx="3464640" cy="3594492"/>
            <a:chOff x="2836505" y="3084458"/>
            <a:chExt cx="3464640" cy="3594492"/>
          </a:xfrm>
        </p:grpSpPr>
        <p:sp>
          <p:nvSpPr>
            <p:cNvPr id="21" name="Rounded Rectangle 20"/>
            <p:cNvSpPr/>
            <p:nvPr/>
          </p:nvSpPr>
          <p:spPr>
            <a:xfrm>
              <a:off x="2836505" y="3084458"/>
              <a:ext cx="3464640" cy="3594492"/>
            </a:xfrm>
            <a:prstGeom prst="round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200"/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5" name="Rectangle 4"/>
            <p:cNvSpPr/>
            <p:nvPr/>
          </p:nvSpPr>
          <p:spPr>
            <a:xfrm>
              <a:off x="3187696" y="4796919"/>
              <a:ext cx="2835283" cy="1688704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200"/>
              <a:r>
                <a:rPr lang="en-US" dirty="0">
                  <a:solidFill>
                    <a:prstClr val="black"/>
                  </a:solidFill>
                </a:rPr>
                <a:t>Curation of Raw Data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156945" y="3318262"/>
              <a:ext cx="2835283" cy="1313221"/>
            </a:xfrm>
            <a:prstGeom prst="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r>
                <a:rPr lang="en-US" dirty="0">
                  <a:solidFill>
                    <a:prstClr val="white"/>
                  </a:solidFill>
                </a:rPr>
                <a:t>Curated Data</a:t>
              </a:r>
            </a:p>
            <a:p>
              <a:pPr algn="ctr" defTabSz="457200"/>
              <a:r>
                <a:rPr lang="en-US" dirty="0">
                  <a:solidFill>
                    <a:prstClr val="white"/>
                  </a:solidFill>
                </a:rPr>
                <a:t>(Data to share) </a:t>
              </a:r>
            </a:p>
          </p:txBody>
        </p:sp>
        <p:sp>
          <p:nvSpPr>
            <p:cNvPr id="15" name="Up Arrow 14"/>
            <p:cNvSpPr/>
            <p:nvPr/>
          </p:nvSpPr>
          <p:spPr>
            <a:xfrm>
              <a:off x="4257778" y="4402399"/>
              <a:ext cx="641144" cy="447890"/>
            </a:xfrm>
            <a:prstGeom prst="upArrow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200"/>
              <a:endParaRPr lang="en-US" dirty="0">
                <a:solidFill>
                  <a:prstClr val="black"/>
                </a:solidFill>
              </a:endParaRPr>
            </a:p>
          </p:txBody>
        </p:sp>
      </p:grpSp>
      <p:sp>
        <p:nvSpPr>
          <p:cNvPr id="16" name="Cloud 15"/>
          <p:cNvSpPr/>
          <p:nvPr/>
        </p:nvSpPr>
        <p:spPr>
          <a:xfrm>
            <a:off x="1622653" y="913932"/>
            <a:ext cx="5521318" cy="1645433"/>
          </a:xfrm>
          <a:prstGeom prst="cloud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r>
              <a:rPr lang="en-US" sz="2400" dirty="0">
                <a:solidFill>
                  <a:prstClr val="black"/>
                </a:solidFill>
              </a:rPr>
              <a:t>Other Data/ Users</a:t>
            </a:r>
          </a:p>
        </p:txBody>
      </p:sp>
      <p:sp>
        <p:nvSpPr>
          <p:cNvPr id="24" name="Right Arrow 23"/>
          <p:cNvSpPr/>
          <p:nvPr/>
        </p:nvSpPr>
        <p:spPr>
          <a:xfrm rot="4558045" flipH="1">
            <a:off x="3569212" y="2386533"/>
            <a:ext cx="1681132" cy="752927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r>
              <a:rPr lang="en-US" dirty="0">
                <a:solidFill>
                  <a:prstClr val="black"/>
                </a:solidFill>
              </a:rPr>
              <a:t>Data to Share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208196" y="2259280"/>
            <a:ext cx="3457691" cy="4419670"/>
            <a:chOff x="208196" y="2259280"/>
            <a:chExt cx="3457691" cy="4419670"/>
          </a:xfrm>
        </p:grpSpPr>
        <p:pic>
          <p:nvPicPr>
            <p:cNvPr id="6" name="Picture 5" descr="Screen Shot 2014-10-27 at 11.19.59 PM.png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196" y="5233471"/>
              <a:ext cx="1608721" cy="1445479"/>
            </a:xfrm>
            <a:prstGeom prst="rect">
              <a:avLst/>
            </a:prstGeom>
          </p:spPr>
        </p:pic>
        <p:grpSp>
          <p:nvGrpSpPr>
            <p:cNvPr id="3" name="Group 2"/>
            <p:cNvGrpSpPr/>
            <p:nvPr/>
          </p:nvGrpSpPr>
          <p:grpSpPr>
            <a:xfrm>
              <a:off x="208196" y="2259280"/>
              <a:ext cx="3457691" cy="4033420"/>
              <a:chOff x="208196" y="2259280"/>
              <a:chExt cx="3457691" cy="4033420"/>
            </a:xfrm>
          </p:grpSpPr>
          <p:pic>
            <p:nvPicPr>
              <p:cNvPr id="7" name="Picture 6" descr="Screen Shot 2014-10-27 at 11.22.08 PM.png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8895" y="4068067"/>
                <a:ext cx="1588022" cy="1073061"/>
              </a:xfrm>
              <a:prstGeom prst="rect">
                <a:avLst/>
              </a:prstGeom>
            </p:spPr>
          </p:pic>
          <p:pic>
            <p:nvPicPr>
              <p:cNvPr id="8" name="Picture 7" descr="Screen Shot 2014-10-27 at 11.24.32 PM.png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540" t="6371" b="2309"/>
              <a:stretch/>
            </p:blipFill>
            <p:spPr>
              <a:xfrm>
                <a:off x="208196" y="2259280"/>
                <a:ext cx="1414457" cy="1632149"/>
              </a:xfrm>
              <a:prstGeom prst="rect">
                <a:avLst/>
              </a:prstGeom>
            </p:spPr>
          </p:pic>
          <p:sp>
            <p:nvSpPr>
              <p:cNvPr id="11" name="Right Arrow 10"/>
              <p:cNvSpPr/>
              <p:nvPr/>
            </p:nvSpPr>
            <p:spPr>
              <a:xfrm rot="21417096">
                <a:off x="1631812" y="5900322"/>
                <a:ext cx="1800073" cy="392378"/>
              </a:xfrm>
              <a:prstGeom prst="rightArrow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457200"/>
                <a:r>
                  <a:rPr lang="en-US" sz="1400" dirty="0">
                    <a:solidFill>
                      <a:prstClr val="black"/>
                    </a:solidFill>
                  </a:rPr>
                  <a:t>Send Data via AIP</a:t>
                </a:r>
              </a:p>
            </p:txBody>
          </p:sp>
          <p:sp>
            <p:nvSpPr>
              <p:cNvPr id="12" name="Right Arrow 11"/>
              <p:cNvSpPr/>
              <p:nvPr/>
            </p:nvSpPr>
            <p:spPr>
              <a:xfrm rot="1265127">
                <a:off x="1621166" y="5182424"/>
                <a:ext cx="1852259" cy="394528"/>
              </a:xfrm>
              <a:prstGeom prst="rightArrow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457200"/>
                <a:r>
                  <a:rPr lang="en-US" sz="1400" dirty="0">
                    <a:solidFill>
                      <a:prstClr val="black"/>
                    </a:solidFill>
                  </a:rPr>
                  <a:t>Send Data via API</a:t>
                </a:r>
              </a:p>
            </p:txBody>
          </p:sp>
          <p:sp>
            <p:nvSpPr>
              <p:cNvPr id="13" name="Right Arrow 12"/>
              <p:cNvSpPr/>
              <p:nvPr/>
            </p:nvSpPr>
            <p:spPr>
              <a:xfrm rot="2353019">
                <a:off x="1150080" y="4076960"/>
                <a:ext cx="2515807" cy="325187"/>
              </a:xfrm>
              <a:prstGeom prst="rightArrow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457200"/>
                <a:r>
                  <a:rPr lang="en-US" sz="1400" dirty="0">
                    <a:solidFill>
                      <a:prstClr val="black"/>
                    </a:solidFill>
                  </a:rPr>
                  <a:t>Send Data via API</a:t>
                </a:r>
              </a:p>
            </p:txBody>
          </p:sp>
        </p:grpSp>
      </p:grpSp>
      <p:grpSp>
        <p:nvGrpSpPr>
          <p:cNvPr id="9" name="Group 8"/>
          <p:cNvGrpSpPr/>
          <p:nvPr/>
        </p:nvGrpSpPr>
        <p:grpSpPr>
          <a:xfrm>
            <a:off x="5821487" y="1480347"/>
            <a:ext cx="3171013" cy="5298618"/>
            <a:chOff x="5821487" y="1480347"/>
            <a:chExt cx="3171013" cy="5298618"/>
          </a:xfrm>
        </p:grpSpPr>
        <p:sp>
          <p:nvSpPr>
            <p:cNvPr id="18" name="Oval 17"/>
            <p:cNvSpPr/>
            <p:nvPr/>
          </p:nvSpPr>
          <p:spPr>
            <a:xfrm>
              <a:off x="7286844" y="1918342"/>
              <a:ext cx="1541210" cy="1282807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200"/>
              <a:r>
                <a:rPr lang="en-US" dirty="0">
                  <a:solidFill>
                    <a:prstClr val="black"/>
                  </a:solidFill>
                </a:rPr>
                <a:t>User defined tools</a:t>
              </a: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7258641" y="3406048"/>
              <a:ext cx="1733859" cy="168680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200"/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3" name="Right Arrow 22"/>
            <p:cNvSpPr/>
            <p:nvPr/>
          </p:nvSpPr>
          <p:spPr>
            <a:xfrm rot="20354773">
              <a:off x="5821487" y="4584659"/>
              <a:ext cx="1928371" cy="859382"/>
            </a:xfrm>
            <a:prstGeom prst="rightArrow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200"/>
              <a:r>
                <a:rPr lang="en-US" sz="1400" dirty="0">
                  <a:solidFill>
                    <a:srgbClr val="000000"/>
                  </a:solidFill>
                </a:rPr>
                <a:t>Interface with workflow tools</a:t>
              </a:r>
            </a:p>
          </p:txBody>
        </p:sp>
        <p:sp>
          <p:nvSpPr>
            <p:cNvPr id="19" name="Right Arrow 18"/>
            <p:cNvSpPr/>
            <p:nvPr/>
          </p:nvSpPr>
          <p:spPr>
            <a:xfrm rot="871394">
              <a:off x="5955271" y="3729582"/>
              <a:ext cx="1467232" cy="729586"/>
            </a:xfrm>
            <a:prstGeom prst="rightArrow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200"/>
              <a:r>
                <a:rPr lang="en-US" sz="1200" dirty="0">
                  <a:solidFill>
                    <a:prstClr val="black"/>
                  </a:solidFill>
                </a:rPr>
                <a:t>Interface with workflow tools</a:t>
              </a:r>
            </a:p>
          </p:txBody>
        </p:sp>
        <p:pic>
          <p:nvPicPr>
            <p:cNvPr id="25" name="Picture 24" descr="Screen Shot 2014-10-27 at 11.51.53 PM.png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413" t="14067" r="7154" b="6775"/>
            <a:stretch/>
          </p:blipFill>
          <p:spPr>
            <a:xfrm>
              <a:off x="7675180" y="4214892"/>
              <a:ext cx="894008" cy="833182"/>
            </a:xfrm>
            <a:prstGeom prst="rect">
              <a:avLst/>
            </a:prstGeom>
          </p:spPr>
        </p:pic>
        <p:pic>
          <p:nvPicPr>
            <p:cNvPr id="27" name="Picture 26" descr="Screen Shot 2014-10-27 at 11.48.42 PM.png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43971" y="5192451"/>
              <a:ext cx="1626607" cy="1586514"/>
            </a:xfrm>
            <a:prstGeom prst="rect">
              <a:avLst/>
            </a:prstGeom>
          </p:spPr>
        </p:pic>
        <p:pic>
          <p:nvPicPr>
            <p:cNvPr id="28" name="Picture 27" descr="Screen Shot 2014-10-27 at 11.47.49 PM.png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69" t="9760" r="4790"/>
            <a:stretch/>
          </p:blipFill>
          <p:spPr>
            <a:xfrm>
              <a:off x="7610773" y="3604379"/>
              <a:ext cx="1051795" cy="489175"/>
            </a:xfrm>
            <a:prstGeom prst="rect">
              <a:avLst/>
            </a:prstGeom>
          </p:spPr>
        </p:pic>
        <p:sp>
          <p:nvSpPr>
            <p:cNvPr id="17" name="Right Arrow 16"/>
            <p:cNvSpPr/>
            <p:nvPr/>
          </p:nvSpPr>
          <p:spPr>
            <a:xfrm rot="20010732">
              <a:off x="5849537" y="2612237"/>
              <a:ext cx="1744784" cy="850109"/>
            </a:xfrm>
            <a:prstGeom prst="rightArrow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200"/>
              <a:r>
                <a:rPr lang="en-US" sz="1400" dirty="0">
                  <a:solidFill>
                    <a:prstClr val="black"/>
                  </a:solidFill>
                </a:rPr>
                <a:t>Interface with workflow tools</a:t>
              </a:r>
            </a:p>
          </p:txBody>
        </p:sp>
        <p:sp>
          <p:nvSpPr>
            <p:cNvPr id="31" name="Right Arrow 30"/>
            <p:cNvSpPr/>
            <p:nvPr/>
          </p:nvSpPr>
          <p:spPr>
            <a:xfrm rot="2308049">
              <a:off x="6246052" y="1480347"/>
              <a:ext cx="1544504" cy="467963"/>
            </a:xfrm>
            <a:prstGeom prst="rightArrow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200"/>
              <a:r>
                <a:rPr lang="en-US" dirty="0">
                  <a:solidFill>
                    <a:prstClr val="black"/>
                  </a:solidFill>
                </a:rPr>
                <a:t>Data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45707818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 rot="412857">
            <a:off x="6405500" y="405220"/>
            <a:ext cx="3887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Dilatometer Raw Data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84634" y="5486278"/>
            <a:ext cx="410238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Raw Data from a dilatometer:  Length </a:t>
            </a:r>
            <a:r>
              <a:rPr lang="en-US" b="1" dirty="0" err="1" smtClean="0"/>
              <a:t>vs</a:t>
            </a:r>
            <a:r>
              <a:rPr lang="en-US" b="1" dirty="0" smtClean="0"/>
              <a:t> Temperature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284633" y="316468"/>
            <a:ext cx="3906267" cy="3493532"/>
            <a:chOff x="532543" y="316468"/>
            <a:chExt cx="5207000" cy="3493532"/>
          </a:xfrm>
        </p:grpSpPr>
        <p:pic>
          <p:nvPicPr>
            <p:cNvPr id="1030" name="Picture 6" descr="DIL805A/D Quenching and Deformation Dilatometer, Cylindrical Sample Tension/Compression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2543" y="685800"/>
              <a:ext cx="5207000" cy="3124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/>
            <p:cNvSpPr txBox="1"/>
            <p:nvPr/>
          </p:nvSpPr>
          <p:spPr>
            <a:xfrm>
              <a:off x="2208212" y="316468"/>
              <a:ext cx="3352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Dilatometer</a:t>
              </a:r>
              <a:endParaRPr lang="en-US" dirty="0"/>
            </a:p>
          </p:txBody>
        </p:sp>
      </p:grpSp>
      <p:pic>
        <p:nvPicPr>
          <p:cNvPr id="1028" name="Picture 4" descr="http://thermophysical.tainstruments.com/images/instruments/dil805-4.png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8" r="3261" b="1762"/>
          <a:stretch/>
        </p:blipFill>
        <p:spPr bwMode="auto">
          <a:xfrm>
            <a:off x="3577079" y="2705100"/>
            <a:ext cx="1600617" cy="220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1024846" y="13289736"/>
            <a:ext cx="1765278" cy="40011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000" dirty="0"/>
              <a:t>http://www.linseis.com/en/our-products/dilatometer/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401276" y="6444734"/>
            <a:ext cx="2572420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600" dirty="0" smtClean="0">
                <a:solidFill>
                  <a:srgbClr val="000000"/>
                </a:solidFill>
              </a:rPr>
              <a:t>C. E. Campbell and G. B. Olson J. Computer-Aided-Materials Design.  </a:t>
            </a:r>
            <a:r>
              <a:rPr lang="en-US" sz="600" dirty="0">
                <a:solidFill>
                  <a:srgbClr val="000000"/>
                </a:solidFill>
              </a:rPr>
              <a:t>7</a:t>
            </a:r>
            <a:r>
              <a:rPr lang="en-US" sz="600" dirty="0" smtClean="0">
                <a:solidFill>
                  <a:srgbClr val="000000"/>
                </a:solidFill>
              </a:rPr>
              <a:t>, 2001, 171. </a:t>
            </a:r>
            <a:endParaRPr lang="en-US" sz="600" dirty="0">
              <a:solidFill>
                <a:srgbClr val="000000"/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5411162" y="624299"/>
            <a:ext cx="3649394" cy="5986063"/>
            <a:chOff x="5411162" y="624299"/>
            <a:chExt cx="3649394" cy="5986063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419453">
              <a:off x="5411162" y="624299"/>
              <a:ext cx="3425621" cy="5392760"/>
            </a:xfrm>
            <a:prstGeom prst="rect">
              <a:avLst/>
            </a:prstGeom>
          </p:spPr>
        </p:pic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6"/>
            <a:srcRect r="3438" b="47668"/>
            <a:stretch/>
          </p:blipFill>
          <p:spPr>
            <a:xfrm>
              <a:off x="6345702" y="3962401"/>
              <a:ext cx="2714854" cy="2647961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>
              <a:off x="6915761" y="4114800"/>
              <a:ext cx="114329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>
                  <a:solidFill>
                    <a:srgbClr val="000000"/>
                  </a:solidFill>
                </a:rPr>
                <a:t>M</a:t>
              </a:r>
              <a:r>
                <a:rPr lang="en-US" sz="800" dirty="0" smtClean="0">
                  <a:solidFill>
                    <a:srgbClr val="000000"/>
                  </a:solidFill>
                </a:rPr>
                <a:t>easured austenitic start and martensitic start temperatures for high strength stainless bearing steel </a:t>
              </a:r>
              <a:endParaRPr lang="en-US" sz="800" dirty="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88631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28096" t="763" r="26427" b="26095"/>
          <a:stretch/>
        </p:blipFill>
        <p:spPr>
          <a:xfrm rot="21414091">
            <a:off x="233410" y="482917"/>
            <a:ext cx="4549371" cy="6096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 rot="21422970">
            <a:off x="2024807" y="1006377"/>
            <a:ext cx="246677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0066"/>
                </a:solidFill>
              </a:rPr>
              <a:t>Python script to convert ASCII format to XML format</a:t>
            </a:r>
            <a:endParaRPr lang="en-US" sz="2400" dirty="0">
              <a:solidFill>
                <a:srgbClr val="FF0066"/>
              </a:solidFill>
            </a:endParaRPr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43890">
            <a:off x="4656234" y="691892"/>
            <a:ext cx="3924586" cy="5562600"/>
          </a:xfrm>
        </p:spPr>
      </p:pic>
      <p:sp>
        <p:nvSpPr>
          <p:cNvPr id="6" name="TextBox 5"/>
          <p:cNvSpPr txBox="1"/>
          <p:nvPr/>
        </p:nvSpPr>
        <p:spPr>
          <a:xfrm rot="854518">
            <a:off x="6479703" y="2647181"/>
            <a:ext cx="20232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0066"/>
                </a:solidFill>
              </a:rPr>
              <a:t>XML format</a:t>
            </a:r>
            <a:endParaRPr lang="en-US" sz="2400" dirty="0">
              <a:solidFill>
                <a:srgbClr val="FF00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2934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6" t="2692"/>
          <a:stretch/>
        </p:blipFill>
        <p:spPr>
          <a:xfrm>
            <a:off x="456128" y="381001"/>
            <a:ext cx="7303945" cy="5510171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5" t="2334"/>
          <a:stretch/>
        </p:blipFill>
        <p:spPr>
          <a:xfrm>
            <a:off x="456128" y="376196"/>
            <a:ext cx="7218439" cy="5488921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45" t="2610"/>
          <a:stretch/>
        </p:blipFill>
        <p:spPr>
          <a:xfrm>
            <a:off x="457989" y="408108"/>
            <a:ext cx="7240484" cy="551017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3" t="2318"/>
          <a:stretch/>
        </p:blipFill>
        <p:spPr>
          <a:xfrm>
            <a:off x="456128" y="391580"/>
            <a:ext cx="7273929" cy="552669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9" t="1347"/>
          <a:stretch/>
        </p:blipFill>
        <p:spPr>
          <a:xfrm>
            <a:off x="457262" y="394781"/>
            <a:ext cx="7302811" cy="558164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4" t="1432"/>
          <a:stretch/>
        </p:blipFill>
        <p:spPr>
          <a:xfrm>
            <a:off x="457262" y="391580"/>
            <a:ext cx="7301676" cy="5576844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845087" y="1383268"/>
            <a:ext cx="1754507" cy="2488393"/>
            <a:chOff x="845087" y="1383268"/>
            <a:chExt cx="1754507" cy="2488393"/>
          </a:xfrm>
        </p:grpSpPr>
        <p:sp>
          <p:nvSpPr>
            <p:cNvPr id="3" name="TextBox 2"/>
            <p:cNvSpPr txBox="1"/>
            <p:nvPr/>
          </p:nvSpPr>
          <p:spPr>
            <a:xfrm>
              <a:off x="845087" y="3502329"/>
              <a:ext cx="15340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accent3"/>
                  </a:solidFill>
                </a:rPr>
                <a:t>Lindsay’s data</a:t>
              </a:r>
              <a:endParaRPr lang="en-US" dirty="0">
                <a:solidFill>
                  <a:schemeClr val="accent3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845087" y="1383268"/>
              <a:ext cx="17545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chemeClr val="accent3"/>
                  </a:solidFill>
                </a:rPr>
                <a:t>Shengyen’s</a:t>
              </a:r>
              <a:r>
                <a:rPr lang="en-US" dirty="0" smtClean="0">
                  <a:solidFill>
                    <a:schemeClr val="accent3"/>
                  </a:solidFill>
                </a:rPr>
                <a:t> data</a:t>
              </a:r>
              <a:endParaRPr lang="en-US" dirty="0">
                <a:solidFill>
                  <a:schemeClr val="accent3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30945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533204" y="3277715"/>
            <a:ext cx="3409495" cy="2945543"/>
            <a:chOff x="997827" y="3277715"/>
            <a:chExt cx="3409495" cy="2945543"/>
          </a:xfrm>
        </p:grpSpPr>
        <p:sp>
          <p:nvSpPr>
            <p:cNvPr id="31" name="Cloud 30"/>
            <p:cNvSpPr/>
            <p:nvPr/>
          </p:nvSpPr>
          <p:spPr>
            <a:xfrm>
              <a:off x="997827" y="3277715"/>
              <a:ext cx="3409495" cy="2945543"/>
            </a:xfrm>
            <a:prstGeom prst="cloud">
              <a:avLst/>
            </a:pr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ounded Rectangle 4"/>
            <p:cNvSpPr/>
            <p:nvPr/>
          </p:nvSpPr>
          <p:spPr>
            <a:xfrm rot="1684030">
              <a:off x="1317095" y="4995876"/>
              <a:ext cx="1349151" cy="674429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MDC…</a:t>
              </a:r>
              <a:endParaRPr lang="en-US" dirty="0"/>
            </a:p>
          </p:txBody>
        </p:sp>
        <p:sp>
          <p:nvSpPr>
            <p:cNvPr id="9" name="Rounded Rectangle 8"/>
            <p:cNvSpPr/>
            <p:nvPr/>
          </p:nvSpPr>
          <p:spPr>
            <a:xfrm rot="1363969">
              <a:off x="2799437" y="3896395"/>
              <a:ext cx="1046399" cy="711666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MDC2</a:t>
              </a:r>
              <a:endParaRPr lang="en-US" dirty="0"/>
            </a:p>
          </p:txBody>
        </p:sp>
        <p:sp>
          <p:nvSpPr>
            <p:cNvPr id="10" name="Rounded Rectangle 9"/>
            <p:cNvSpPr/>
            <p:nvPr/>
          </p:nvSpPr>
          <p:spPr>
            <a:xfrm rot="1363969">
              <a:off x="1317415" y="3999773"/>
              <a:ext cx="1236237" cy="565076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Arial"/>
                  <a:cs typeface="Arial"/>
                </a:rPr>
                <a:t>MDC1</a:t>
              </a:r>
            </a:p>
          </p:txBody>
        </p:sp>
        <p:sp>
          <p:nvSpPr>
            <p:cNvPr id="11" name="Rounded Rectangle 10"/>
            <p:cNvSpPr/>
            <p:nvPr/>
          </p:nvSpPr>
          <p:spPr>
            <a:xfrm rot="1363969">
              <a:off x="2541593" y="4654927"/>
              <a:ext cx="1186194" cy="545826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MDC3</a:t>
              </a:r>
              <a:endParaRPr lang="en-US" dirty="0"/>
            </a:p>
          </p:txBody>
        </p:sp>
      </p:grpSp>
      <p:sp>
        <p:nvSpPr>
          <p:cNvPr id="12" name="Rounded Rectangle 11"/>
          <p:cNvSpPr/>
          <p:nvPr/>
        </p:nvSpPr>
        <p:spPr>
          <a:xfrm>
            <a:off x="1755874" y="243296"/>
            <a:ext cx="6054034" cy="71174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Materials Resource  Registry </a:t>
            </a:r>
            <a:endParaRPr lang="en-US" sz="3200" dirty="0"/>
          </a:p>
        </p:txBody>
      </p:sp>
      <p:sp>
        <p:nvSpPr>
          <p:cNvPr id="16" name="TextBox 15"/>
          <p:cNvSpPr txBox="1"/>
          <p:nvPr/>
        </p:nvSpPr>
        <p:spPr>
          <a:xfrm>
            <a:off x="1383984" y="6412720"/>
            <a:ext cx="29426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FFFFFF"/>
                </a:solidFill>
              </a:rPr>
              <a:t>Arrows indicate the flow of metadata</a:t>
            </a:r>
            <a:endParaRPr lang="en-US" sz="1400" dirty="0">
              <a:solidFill>
                <a:srgbClr val="FFFFFF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4938466" y="1350594"/>
            <a:ext cx="3996808" cy="5425943"/>
            <a:chOff x="4938466" y="1350594"/>
            <a:chExt cx="3996808" cy="5425943"/>
          </a:xfrm>
        </p:grpSpPr>
        <p:sp>
          <p:nvSpPr>
            <p:cNvPr id="38" name="Rounded Rectangle 37"/>
            <p:cNvSpPr/>
            <p:nvPr/>
          </p:nvSpPr>
          <p:spPr>
            <a:xfrm>
              <a:off x="4938466" y="1350594"/>
              <a:ext cx="3996808" cy="5425943"/>
            </a:xfrm>
            <a:prstGeom prst="round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5508747" y="1456165"/>
              <a:ext cx="3255439" cy="5175094"/>
              <a:chOff x="5788447" y="1428968"/>
              <a:chExt cx="3255439" cy="5175094"/>
            </a:xfrm>
          </p:grpSpPr>
          <p:sp>
            <p:nvSpPr>
              <p:cNvPr id="17" name="Oval 16"/>
              <p:cNvSpPr/>
              <p:nvPr/>
            </p:nvSpPr>
            <p:spPr>
              <a:xfrm rot="342244">
                <a:off x="7118540" y="4534686"/>
                <a:ext cx="1925346" cy="850589"/>
              </a:xfrm>
              <a:prstGeom prst="ellipse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 smtClean="0"/>
                  <a:t>Dspace</a:t>
                </a:r>
                <a:r>
                  <a:rPr lang="en-US" dirty="0" smtClean="0"/>
                  <a:t> Repositories</a:t>
                </a:r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7639024" y="5924213"/>
                <a:ext cx="1357505" cy="679849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Interatomic Potentials</a:t>
                </a:r>
                <a:endParaRPr lang="en-US" dirty="0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7919654" y="3637560"/>
                <a:ext cx="1053387" cy="718608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OQMD  </a:t>
                </a:r>
                <a:endParaRPr lang="en-US" dirty="0"/>
              </a:p>
            </p:txBody>
          </p:sp>
          <p:sp>
            <p:nvSpPr>
              <p:cNvPr id="22" name="Oval 21"/>
              <p:cNvSpPr/>
              <p:nvPr/>
            </p:nvSpPr>
            <p:spPr>
              <a:xfrm rot="342244">
                <a:off x="5901987" y="3674676"/>
                <a:ext cx="1566585" cy="973171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Materials Project</a:t>
                </a:r>
                <a:endParaRPr lang="en-US" dirty="0"/>
              </a:p>
            </p:txBody>
          </p:sp>
          <p:sp>
            <p:nvSpPr>
              <p:cNvPr id="34" name="Oval 33"/>
              <p:cNvSpPr/>
              <p:nvPr/>
            </p:nvSpPr>
            <p:spPr>
              <a:xfrm>
                <a:off x="7136467" y="1428968"/>
                <a:ext cx="1887685" cy="989901"/>
              </a:xfrm>
              <a:prstGeom prst="ellipse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Materials Data Facility </a:t>
                </a:r>
                <a:endParaRPr lang="en-US" dirty="0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5862138" y="5924213"/>
                <a:ext cx="1472768" cy="563183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Others ….</a:t>
                </a:r>
                <a:endParaRPr lang="en-US" dirty="0"/>
              </a:p>
            </p:txBody>
          </p:sp>
          <p:sp>
            <p:nvSpPr>
              <p:cNvPr id="39" name="Oval 38"/>
              <p:cNvSpPr/>
              <p:nvPr/>
            </p:nvSpPr>
            <p:spPr>
              <a:xfrm rot="21015417">
                <a:off x="5788447" y="4844813"/>
                <a:ext cx="1277873" cy="937922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 smtClean="0">
                    <a:solidFill>
                      <a:srgbClr val="000000"/>
                    </a:solidFill>
                  </a:rPr>
                  <a:t>TRC</a:t>
                </a:r>
                <a:endParaRPr lang="en-US" b="1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" name="Oval 3"/>
              <p:cNvSpPr/>
              <p:nvPr/>
            </p:nvSpPr>
            <p:spPr>
              <a:xfrm>
                <a:off x="7093285" y="2564084"/>
                <a:ext cx="1652737" cy="928995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Materials Common/ PRISMS</a:t>
                </a:r>
                <a:endParaRPr lang="en-US" dirty="0"/>
              </a:p>
            </p:txBody>
          </p:sp>
        </p:grpSp>
      </p:grpSp>
      <p:grpSp>
        <p:nvGrpSpPr>
          <p:cNvPr id="13" name="Group 12"/>
          <p:cNvGrpSpPr/>
          <p:nvPr/>
        </p:nvGrpSpPr>
        <p:grpSpPr>
          <a:xfrm>
            <a:off x="1755874" y="667611"/>
            <a:ext cx="4309310" cy="3136930"/>
            <a:chOff x="1675289" y="710197"/>
            <a:chExt cx="4309310" cy="3136930"/>
          </a:xfrm>
        </p:grpSpPr>
        <p:sp>
          <p:nvSpPr>
            <p:cNvPr id="28" name="Right Arrow 27"/>
            <p:cNvSpPr/>
            <p:nvPr/>
          </p:nvSpPr>
          <p:spPr>
            <a:xfrm rot="17824220">
              <a:off x="677904" y="1719827"/>
              <a:ext cx="2944582" cy="949812"/>
            </a:xfrm>
            <a:prstGeom prst="rightArrow">
              <a:avLst>
                <a:gd name="adj1" fmla="val 30448"/>
                <a:gd name="adj2" fmla="val 55239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Data to Share with others</a:t>
              </a:r>
              <a:endParaRPr lang="en-US" dirty="0"/>
            </a:p>
          </p:txBody>
        </p:sp>
        <p:sp>
          <p:nvSpPr>
            <p:cNvPr id="29" name="Down Arrow 28"/>
            <p:cNvSpPr/>
            <p:nvPr/>
          </p:nvSpPr>
          <p:spPr>
            <a:xfrm rot="1402722">
              <a:off x="2826187" y="732604"/>
              <a:ext cx="723426" cy="3114523"/>
            </a:xfrm>
            <a:prstGeom prst="downArrow">
              <a:avLst>
                <a:gd name="adj1" fmla="val 50000"/>
                <a:gd name="adj2" fmla="val 64594"/>
              </a:avLst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vert270"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Find Resource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5" name="Right Arrow 34"/>
            <p:cNvSpPr/>
            <p:nvPr/>
          </p:nvSpPr>
          <p:spPr>
            <a:xfrm rot="3054998">
              <a:off x="4401650" y="1479552"/>
              <a:ext cx="2352304" cy="813594"/>
            </a:xfrm>
            <a:prstGeom prst="rightArrow">
              <a:avLst>
                <a:gd name="adj1" fmla="val 50000"/>
                <a:gd name="adj2" fmla="val 53539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 anchorCtr="0"/>
            <a:lstStyle/>
            <a:p>
              <a:pPr algn="ctr"/>
              <a:r>
                <a:rPr lang="en-US" sz="1400" dirty="0" smtClean="0"/>
                <a:t>Data to Share with others</a:t>
              </a:r>
              <a:endParaRPr lang="en-US" sz="1400" dirty="0"/>
            </a:p>
          </p:txBody>
        </p:sp>
      </p:grpSp>
      <p:sp>
        <p:nvSpPr>
          <p:cNvPr id="14" name="Oval 13"/>
          <p:cNvSpPr/>
          <p:nvPr/>
        </p:nvSpPr>
        <p:spPr>
          <a:xfrm>
            <a:off x="4938465" y="2822296"/>
            <a:ext cx="1777195" cy="866396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ASM/Computational Data Network   </a:t>
            </a:r>
          </a:p>
        </p:txBody>
      </p:sp>
    </p:spTree>
    <p:extLst>
      <p:ext uri="{BB962C8B-B14F-4D97-AF65-F5344CB8AC3E}">
        <p14:creationId xmlns:p14="http://schemas.microsoft.com/office/powerpoint/2010/main" val="35008362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MDCS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73629"/>
            <a:ext cx="8229600" cy="4979609"/>
          </a:xfrm>
        </p:spPr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rgbClr val="008000"/>
                </a:solidFill>
              </a:rPr>
              <a:t>Current features</a:t>
            </a:r>
          </a:p>
          <a:p>
            <a:pPr lvl="1"/>
            <a:r>
              <a:rPr lang="en-US" dirty="0" smtClean="0"/>
              <a:t>Data Curation: Web interface or API</a:t>
            </a:r>
          </a:p>
          <a:p>
            <a:pPr lvl="2"/>
            <a:r>
              <a:rPr lang="en-US" dirty="0" smtClean="0"/>
              <a:t>Small and large data formats</a:t>
            </a:r>
          </a:p>
          <a:p>
            <a:pPr lvl="1"/>
            <a:r>
              <a:rPr lang="en-US" dirty="0" smtClean="0"/>
              <a:t>Data Exploration</a:t>
            </a:r>
          </a:p>
          <a:p>
            <a:pPr lvl="1"/>
            <a:r>
              <a:rPr lang="en-US" dirty="0" smtClean="0"/>
              <a:t>“Template/Schema” Composer </a:t>
            </a:r>
          </a:p>
          <a:p>
            <a:r>
              <a:rPr lang="en-US" dirty="0" smtClean="0">
                <a:solidFill>
                  <a:srgbClr val="0000FF"/>
                </a:solidFill>
              </a:rPr>
              <a:t>Under development</a:t>
            </a:r>
          </a:p>
          <a:p>
            <a:pPr lvl="1"/>
            <a:r>
              <a:rPr lang="en-US" dirty="0" smtClean="0"/>
              <a:t>Exporter tools</a:t>
            </a:r>
          </a:p>
          <a:p>
            <a:pPr lvl="1"/>
            <a:r>
              <a:rPr lang="en-US" dirty="0" smtClean="0"/>
              <a:t>Data review 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Collaborations need to build materials data “ecosystems” 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4" name="Picture 3" descr="Screen Shot 2015-03-12 at 12.16.13 AM.png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3525" t="13599" r="23755" b="8709"/>
          <a:stretch/>
        </p:blipFill>
        <p:spPr>
          <a:xfrm>
            <a:off x="6156476" y="2411415"/>
            <a:ext cx="2682766" cy="2593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2030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398"/>
          <p:cNvGrpSpPr/>
          <p:nvPr/>
        </p:nvGrpSpPr>
        <p:grpSpPr>
          <a:xfrm>
            <a:off x="-9525" y="40995"/>
            <a:ext cx="9163050" cy="6866025"/>
            <a:chOff x="0" y="0"/>
            <a:chExt cx="13031892" cy="9765012"/>
          </a:xfrm>
        </p:grpSpPr>
        <p:pic>
          <p:nvPicPr>
            <p:cNvPr id="9" name="image1.png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13031893" cy="976501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" name="image2.png"/>
            <p:cNvPicPr/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63786" y="9280266"/>
              <a:ext cx="1004824" cy="26774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7" name="Rounded Rectangle 6"/>
          <p:cNvSpPr/>
          <p:nvPr/>
        </p:nvSpPr>
        <p:spPr>
          <a:xfrm>
            <a:off x="3834191" y="4850190"/>
            <a:ext cx="4852610" cy="1033989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83986"/>
            <a:ext cx="8229600" cy="1143000"/>
          </a:xfrm>
        </p:spPr>
        <p:txBody>
          <a:bodyPr>
            <a:norm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4000" b="1" cap="none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More Info</a:t>
            </a:r>
            <a:endParaRPr lang="en-US" sz="4000" b="1" cap="none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74759" y="923719"/>
            <a:ext cx="7085235" cy="150810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273791"/>
                </a:solidFill>
              </a:rPr>
              <a:t>Materials Data Repositories</a:t>
            </a:r>
          </a:p>
          <a:p>
            <a:pPr>
              <a:buClr>
                <a:srgbClr val="3366FF"/>
              </a:buClr>
            </a:pPr>
            <a:r>
              <a:rPr lang="en-US" sz="3200" dirty="0" smtClean="0">
                <a:solidFill>
                  <a:srgbClr val="FFFF00"/>
                </a:solidFill>
                <a:hlinkClick r:id="rId4"/>
              </a:rPr>
              <a:t>https</a:t>
            </a:r>
            <a:r>
              <a:rPr lang="en-US" sz="3200" dirty="0">
                <a:solidFill>
                  <a:srgbClr val="FFFF00"/>
                </a:solidFill>
                <a:hlinkClick r:id="rId4"/>
              </a:rPr>
              <a:t>://materialsdata.nist.gov</a:t>
            </a:r>
            <a:r>
              <a:rPr lang="en-US" sz="3200" dirty="0" smtClean="0">
                <a:solidFill>
                  <a:srgbClr val="FFFF00"/>
                </a:solidFill>
                <a:hlinkClick r:id="rId4"/>
              </a:rPr>
              <a:t>/</a:t>
            </a:r>
            <a:endParaRPr lang="en-US" sz="3200" dirty="0" smtClean="0">
              <a:solidFill>
                <a:srgbClr val="FFFF00"/>
              </a:solidFill>
            </a:endParaRPr>
          </a:p>
          <a:p>
            <a:pPr>
              <a:buClr>
                <a:srgbClr val="3366FF"/>
              </a:buClr>
            </a:pPr>
            <a:r>
              <a:rPr lang="en-US" sz="3200" dirty="0">
                <a:solidFill>
                  <a:srgbClr val="0000FF"/>
                </a:solidFill>
              </a:rPr>
              <a:t>http://</a:t>
            </a:r>
            <a:r>
              <a:rPr lang="en-US" sz="3200" dirty="0" err="1">
                <a:solidFill>
                  <a:srgbClr val="0000FF"/>
                </a:solidFill>
              </a:rPr>
              <a:t>www.ctcms.nist.gov</a:t>
            </a:r>
            <a:r>
              <a:rPr lang="en-US" sz="3200" dirty="0">
                <a:solidFill>
                  <a:srgbClr val="0000FF"/>
                </a:solidFill>
              </a:rPr>
              <a:t>/potentials</a:t>
            </a:r>
            <a:r>
              <a:rPr lang="en-US" sz="3200" dirty="0" smtClean="0">
                <a:solidFill>
                  <a:srgbClr val="0000FF"/>
                </a:solidFill>
              </a:rPr>
              <a:t>/</a:t>
            </a:r>
            <a:endParaRPr lang="en-US" sz="3200" dirty="0">
              <a:solidFill>
                <a:srgbClr val="0000FF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056902" y="5089787"/>
            <a:ext cx="4519311" cy="52322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chemeClr val="accent4">
                    <a:lumMod val="50000"/>
                  </a:schemeClr>
                </a:solidFill>
              </a:rPr>
              <a:t>NIST/MGI </a:t>
            </a:r>
            <a:r>
              <a:rPr lang="en-US" sz="2800" b="1" dirty="0" smtClean="0">
                <a:solidFill>
                  <a:schemeClr val="accent4">
                    <a:lumMod val="50000"/>
                  </a:schemeClr>
                </a:solidFill>
                <a:hlinkClick r:id="rId5"/>
              </a:rPr>
              <a:t>www.nist.gov/mgi</a:t>
            </a:r>
            <a:r>
              <a:rPr lang="en-US" sz="2800" b="1" dirty="0" smtClean="0">
                <a:solidFill>
                  <a:schemeClr val="accent4">
                    <a:lumMod val="50000"/>
                  </a:schemeClr>
                </a:solidFill>
              </a:rPr>
              <a:t>   </a:t>
            </a:r>
            <a:endParaRPr lang="en-US" sz="2800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1059084" y="2733525"/>
            <a:ext cx="7117297" cy="172961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 algn="ctr"/>
            <a:endParaRPr lang="en-US" sz="2400" b="1" dirty="0" smtClean="0">
              <a:ln w="50800"/>
              <a:solidFill>
                <a:schemeClr val="bg1">
                  <a:shade val="50000"/>
                </a:schemeClr>
              </a:solidFill>
            </a:endParaRPr>
          </a:p>
          <a:p>
            <a:pPr algn="ctr"/>
            <a:r>
              <a:rPr lang="en-US" sz="36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000000"/>
                </a:solidFill>
              </a:rPr>
              <a:t>Data Curation Tools</a:t>
            </a:r>
          </a:p>
          <a:p>
            <a:pPr algn="ctr"/>
            <a:r>
              <a:rPr lang="en-US" sz="3200" b="1" u="sng" dirty="0">
                <a:ln w="50800"/>
                <a:solidFill>
                  <a:schemeClr val="bg1">
                    <a:shade val="50000"/>
                  </a:schemeClr>
                </a:solidFill>
                <a:hlinkClick r:id="rId6"/>
              </a:rPr>
              <a:t>https://github.com/usnistgov/</a:t>
            </a:r>
            <a:r>
              <a:rPr lang="en-US" sz="3200" b="1" u="sng" dirty="0" smtClean="0">
                <a:ln w="50800"/>
                <a:solidFill>
                  <a:schemeClr val="bg1">
                    <a:shade val="50000"/>
                  </a:schemeClr>
                </a:solidFill>
                <a:hlinkClick r:id="rId6"/>
              </a:rPr>
              <a:t>MDCS</a:t>
            </a:r>
            <a:endParaRPr lang="en-US" sz="3200" b="1" u="sng" dirty="0" smtClean="0">
              <a:ln w="50800"/>
              <a:solidFill>
                <a:schemeClr val="bg1">
                  <a:shade val="50000"/>
                </a:schemeClr>
              </a:solidFill>
            </a:endParaRPr>
          </a:p>
          <a:p>
            <a:pPr algn="ctr"/>
            <a:r>
              <a:rPr lang="en-US" sz="3200" b="1" u="sng" dirty="0">
                <a:ln w="50800"/>
                <a:solidFill>
                  <a:schemeClr val="bg1">
                    <a:shade val="50000"/>
                  </a:schemeClr>
                </a:solidFill>
                <a:hlinkClick r:id="rId7"/>
              </a:rPr>
              <a:t>http://trc.nist.gov/</a:t>
            </a:r>
            <a:r>
              <a:rPr lang="en-US" sz="3200" b="1" u="sng" dirty="0" smtClean="0">
                <a:ln w="50800"/>
                <a:solidFill>
                  <a:schemeClr val="bg1">
                    <a:shade val="50000"/>
                  </a:schemeClr>
                </a:solidFill>
                <a:hlinkClick r:id="rId7"/>
              </a:rPr>
              <a:t>GDC.html</a:t>
            </a:r>
            <a:r>
              <a:rPr lang="en-US" sz="3200" b="1" u="sng" dirty="0">
                <a:ln w="50800"/>
                <a:solidFill>
                  <a:schemeClr val="bg1">
                    <a:shade val="50000"/>
                  </a:schemeClr>
                </a:solidFill>
              </a:rPr>
              <a:t> </a:t>
            </a:r>
            <a:endParaRPr lang="en-US" sz="3200" b="1" u="sng" dirty="0" smtClean="0">
              <a:ln w="50800"/>
              <a:solidFill>
                <a:schemeClr val="bg1">
                  <a:shade val="50000"/>
                </a:schemeClr>
              </a:solidFill>
            </a:endParaRPr>
          </a:p>
          <a:p>
            <a:pPr algn="ctr"/>
            <a:endParaRPr lang="en-US" b="1" dirty="0" smtClean="0">
              <a:ln w="50800"/>
              <a:solidFill>
                <a:schemeClr val="bg1">
                  <a:shade val="50000"/>
                </a:schemeClr>
              </a:solidFill>
            </a:endParaRPr>
          </a:p>
          <a:p>
            <a:pPr algn="ctr"/>
            <a:endParaRPr lang="en-US" b="1" dirty="0">
              <a:ln w="50800"/>
              <a:solidFill>
                <a:schemeClr val="bg1">
                  <a:shade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13299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ounded Rectangle 22"/>
          <p:cNvSpPr/>
          <p:nvPr/>
        </p:nvSpPr>
        <p:spPr>
          <a:xfrm>
            <a:off x="133671" y="1337387"/>
            <a:ext cx="2723567" cy="420336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  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2088741" y="195747"/>
            <a:ext cx="542167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NIST Data Efforts</a:t>
            </a:r>
            <a:endParaRPr lang="en-US" sz="5400" b="1" dirty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27" name="Right Arrow 26"/>
          <p:cNvSpPr/>
          <p:nvPr/>
        </p:nvSpPr>
        <p:spPr>
          <a:xfrm>
            <a:off x="2876959" y="1343116"/>
            <a:ext cx="725584" cy="725395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133671" y="1825788"/>
            <a:ext cx="266951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n/>
                <a:solidFill>
                  <a:schemeClr val="bg2">
                    <a:lumMod val="50000"/>
                    <a:lumOff val="50000"/>
                  </a:schemeClr>
                </a:solidFill>
              </a:rPr>
              <a:t>CHiMaD</a:t>
            </a:r>
          </a:p>
          <a:p>
            <a:endParaRPr lang="en-US" b="1" dirty="0">
              <a:ln/>
              <a:solidFill>
                <a:schemeClr val="accent3"/>
              </a:solidFill>
            </a:endParaRPr>
          </a:p>
          <a:p>
            <a:r>
              <a:rPr lang="en-US" b="1" dirty="0" smtClean="0">
                <a:ln/>
                <a:solidFill>
                  <a:schemeClr val="accent3"/>
                </a:solidFill>
              </a:rPr>
              <a:t>ASM International: Structural Data Demonstration  Project</a:t>
            </a:r>
          </a:p>
          <a:p>
            <a:endParaRPr lang="en-US" b="1" dirty="0">
              <a:ln/>
              <a:solidFill>
                <a:schemeClr val="accent3"/>
              </a:solidFill>
            </a:endParaRPr>
          </a:p>
          <a:p>
            <a:r>
              <a:rPr lang="en-US" b="1" dirty="0" smtClean="0">
                <a:ln w="1905"/>
                <a:solidFill>
                  <a:srgbClr val="008000"/>
                </a:solidFill>
              </a:rPr>
              <a:t>DOE/EERE Kinetics of Cast Mg Alloys</a:t>
            </a:r>
          </a:p>
          <a:p>
            <a:endParaRPr lang="en-US" b="1" dirty="0">
              <a:ln/>
              <a:solidFill>
                <a:schemeClr val="accent3"/>
              </a:solidFill>
            </a:endParaRPr>
          </a:p>
          <a:p>
            <a:r>
              <a:rPr lang="en-US" b="1" dirty="0" smtClean="0">
                <a:ln/>
                <a:solidFill>
                  <a:srgbClr val="0000FF"/>
                </a:solidFill>
              </a:rPr>
              <a:t>Journals collaboration</a:t>
            </a:r>
          </a:p>
          <a:p>
            <a:pPr marL="285750" indent="-285750">
              <a:buFont typeface="Arial"/>
              <a:buChar char="•"/>
            </a:pPr>
            <a:r>
              <a:rPr lang="en-US" b="1" dirty="0" smtClean="0">
                <a:ln/>
                <a:solidFill>
                  <a:srgbClr val="0000FF"/>
                </a:solidFill>
              </a:rPr>
              <a:t>IMMI </a:t>
            </a:r>
          </a:p>
          <a:p>
            <a:pPr marL="285750" indent="-285750">
              <a:buFont typeface="Arial"/>
              <a:buChar char="•"/>
            </a:pPr>
            <a:r>
              <a:rPr lang="en-US" b="1" i="1" dirty="0" smtClean="0">
                <a:ln/>
                <a:solidFill>
                  <a:srgbClr val="0000FF"/>
                </a:solidFill>
              </a:rPr>
              <a:t>Others under discussion</a:t>
            </a:r>
          </a:p>
        </p:txBody>
      </p:sp>
      <p:sp>
        <p:nvSpPr>
          <p:cNvPr id="29" name="Rectangle 28"/>
          <p:cNvSpPr/>
          <p:nvPr/>
        </p:nvSpPr>
        <p:spPr>
          <a:xfrm>
            <a:off x="407095" y="1385767"/>
            <a:ext cx="2121494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pPr algn="ctr"/>
            <a:r>
              <a:rPr lang="en-US" sz="2400" b="1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Collaborations</a:t>
            </a:r>
            <a:endParaRPr lang="en-US" sz="2400" b="1" dirty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3083653" y="875535"/>
            <a:ext cx="5761692" cy="5662822"/>
            <a:chOff x="3167413" y="949822"/>
            <a:chExt cx="5761692" cy="5662822"/>
          </a:xfrm>
        </p:grpSpPr>
        <p:sp>
          <p:nvSpPr>
            <p:cNvPr id="3" name="Oval 2"/>
            <p:cNvSpPr/>
            <p:nvPr/>
          </p:nvSpPr>
          <p:spPr>
            <a:xfrm>
              <a:off x="3185357" y="1343116"/>
              <a:ext cx="3762664" cy="3519475"/>
            </a:xfrm>
            <a:prstGeom prst="ellipse">
              <a:avLst/>
            </a:prstGeom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>
              <a:scene3d>
                <a:camera prst="orthographicFront"/>
                <a:lightRig rig="flat" dir="tl">
                  <a:rot lat="0" lon="0" rev="6600000"/>
                </a:lightRig>
              </a:scene3d>
              <a:sp3d extrusionH="25400" contourW="8890">
                <a:bevelT w="38100" h="31750"/>
                <a:contourClr>
                  <a:schemeClr val="accent2">
                    <a:shade val="75000"/>
                  </a:schemeClr>
                </a:contourClr>
              </a:sp3d>
            </a:bodyPr>
            <a:lstStyle/>
            <a:p>
              <a:endParaRPr lang="en-US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endParaRPr>
            </a:p>
          </p:txBody>
        </p:sp>
        <p:sp>
          <p:nvSpPr>
            <p:cNvPr id="4" name="Oval 3"/>
            <p:cNvSpPr/>
            <p:nvPr/>
          </p:nvSpPr>
          <p:spPr>
            <a:xfrm>
              <a:off x="4101369" y="3018957"/>
              <a:ext cx="3762664" cy="3519475"/>
            </a:xfrm>
            <a:prstGeom prst="ellipse">
              <a:avLst/>
            </a:prstGeom>
            <a:ln>
              <a:solidFill>
                <a:schemeClr val="accent4">
                  <a:lumMod val="60000"/>
                  <a:lumOff val="40000"/>
                </a:schemeClr>
              </a:solidFill>
            </a:ln>
            <a:effectLst>
              <a:glow rad="355600">
                <a:schemeClr val="accent4">
                  <a:lumMod val="60000"/>
                  <a:lumOff val="40000"/>
                  <a:alpha val="91000"/>
                </a:schemeClr>
              </a:glow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endParaRPr>
            </a:p>
          </p:txBody>
        </p:sp>
        <p:sp>
          <p:nvSpPr>
            <p:cNvPr id="5" name="Oval 4"/>
            <p:cNvSpPr/>
            <p:nvPr/>
          </p:nvSpPr>
          <p:spPr>
            <a:xfrm>
              <a:off x="5045762" y="1332610"/>
              <a:ext cx="3762664" cy="3519475"/>
            </a:xfrm>
            <a:prstGeom prst="ellipse">
              <a:avLst/>
            </a:prstGeom>
            <a:ln>
              <a:solidFill>
                <a:schemeClr val="accent5">
                  <a:lumMod val="60000"/>
                  <a:lumOff val="40000"/>
                </a:schemeClr>
              </a:solidFill>
            </a:ln>
            <a:effectLst>
              <a:glow rad="165100">
                <a:schemeClr val="accent5">
                  <a:lumMod val="60000"/>
                  <a:lumOff val="40000"/>
                  <a:alpha val="91000"/>
                </a:schemeClr>
              </a:glow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>
              <a:scene3d>
                <a:camera prst="orthographicFront"/>
                <a:lightRig rig="flat" dir="t">
                  <a:rot lat="0" lon="0" rev="18900000"/>
                </a:lightRig>
              </a:scene3d>
              <a:sp3d extrusionH="31750" contourW="6350" prstMaterial="powder">
                <a:bevelT w="19050" h="19050" prst="angle"/>
                <a:contourClr>
                  <a:schemeClr val="accent3">
                    <a:tint val="100000"/>
                    <a:shade val="100000"/>
                    <a:satMod val="100000"/>
                    <a:hueMod val="100000"/>
                  </a:schemeClr>
                </a:contourClr>
              </a:sp3d>
            </a:bodyPr>
            <a:lstStyle/>
            <a:p>
              <a:pPr algn="r"/>
              <a:r>
                <a:rPr lang="en-US" b="1" dirty="0" smtClean="0">
                  <a:solidFill>
                    <a:srgbClr val="008000"/>
                  </a:solidFill>
                </a:rPr>
                <a:t>     </a:t>
              </a:r>
              <a:endParaRPr lang="en-US" b="1" dirty="0">
                <a:solidFill>
                  <a:srgbClr val="008000"/>
                </a:solidFill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 rot="18672429">
              <a:off x="2973123" y="2002738"/>
              <a:ext cx="2444994" cy="40011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2000" b="1" dirty="0">
                  <a:ln w="1905"/>
                  <a:gradFill>
                    <a:gsLst>
                      <a:gs pos="0">
                        <a:schemeClr val="accent6">
                          <a:shade val="20000"/>
                          <a:satMod val="200000"/>
                        </a:schemeClr>
                      </a:gs>
                      <a:gs pos="78000">
                        <a:schemeClr val="accent6">
                          <a:tint val="90000"/>
                          <a:shade val="89000"/>
                          <a:satMod val="220000"/>
                        </a:schemeClr>
                      </a:gs>
                      <a:gs pos="100000">
                        <a:schemeClr val="accent6">
                          <a:tint val="12000"/>
                          <a:satMod val="255000"/>
                        </a:schemeClr>
                      </a:gs>
                    </a:gsLst>
                    <a:lin ang="5400000"/>
                  </a:gradFill>
                  <a:effectLst>
                    <a:innerShdw blurRad="69850" dist="43180" dir="5400000">
                      <a:srgbClr val="000000">
                        <a:alpha val="65000"/>
                      </a:srgbClr>
                    </a:innerShdw>
                  </a:effectLst>
                </a:rPr>
                <a:t>DATA CAPTURE</a:t>
              </a:r>
            </a:p>
          </p:txBody>
        </p:sp>
        <p:sp>
          <p:nvSpPr>
            <p:cNvPr id="17" name="Oval 16"/>
            <p:cNvSpPr/>
            <p:nvPr/>
          </p:nvSpPr>
          <p:spPr>
            <a:xfrm>
              <a:off x="5045762" y="1293210"/>
              <a:ext cx="3783592" cy="3569381"/>
            </a:xfrm>
            <a:prstGeom prst="ellipse">
              <a:avLst/>
            </a:prstGeom>
            <a:noFill/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 rot="2734955">
              <a:off x="6283648" y="2110953"/>
              <a:ext cx="2814761" cy="49250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200" b="1" dirty="0">
                  <a:solidFill>
                    <a:srgbClr val="008000"/>
                  </a:solidFill>
                </a:rPr>
                <a:t>Data Dissemination </a:t>
              </a:r>
              <a:endParaRPr lang="en-US" sz="2200" b="1" cap="none" spc="0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4625458" y="4895677"/>
              <a:ext cx="2836984" cy="46166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400" b="1" cap="all" dirty="0" smtClean="0">
                  <a:ln w="9000" cmpd="sng">
                    <a:solidFill>
                      <a:schemeClr val="accent4">
                        <a:shade val="50000"/>
                        <a:satMod val="120000"/>
                      </a:schemeClr>
                    </a:solidFill>
                    <a:prstDash val="solid"/>
                  </a:ln>
                  <a:gradFill>
                    <a:gsLst>
                      <a:gs pos="0">
                        <a:schemeClr val="accent4">
                          <a:shade val="20000"/>
                          <a:satMod val="245000"/>
                        </a:schemeClr>
                      </a:gs>
                      <a:gs pos="43000">
                        <a:schemeClr val="accent4">
                          <a:satMod val="255000"/>
                        </a:schemeClr>
                      </a:gs>
                      <a:gs pos="48000">
                        <a:schemeClr val="accent4">
                          <a:shade val="85000"/>
                          <a:satMod val="255000"/>
                        </a:schemeClr>
                      </a:gs>
                      <a:gs pos="100000">
                        <a:schemeClr val="accent4">
                          <a:shade val="20000"/>
                          <a:satMod val="245000"/>
                        </a:schemeClr>
                      </a:gs>
                    </a:gsLst>
                    <a:lin ang="5400000"/>
                  </a:gradFill>
                  <a:effectLst>
                    <a:reflection blurRad="12700" stA="28000" endPos="45000" dist="1000" dir="5400000" sy="-100000" algn="bl" rotWithShape="0"/>
                  </a:effectLst>
                </a:rPr>
                <a:t>Data Processing</a:t>
              </a:r>
              <a:endParaRPr lang="en-US" sz="24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endParaRPr>
            </a:p>
          </p:txBody>
        </p:sp>
        <p:sp>
          <p:nvSpPr>
            <p:cNvPr id="9" name="Freeform 8"/>
            <p:cNvSpPr/>
            <p:nvPr/>
          </p:nvSpPr>
          <p:spPr>
            <a:xfrm>
              <a:off x="5071015" y="1554643"/>
              <a:ext cx="1888962" cy="1656362"/>
            </a:xfrm>
            <a:custGeom>
              <a:avLst/>
              <a:gdLst>
                <a:gd name="connsiteX0" fmla="*/ 1652555 w 1660695"/>
                <a:gd name="connsiteY0" fmla="*/ 1449146 h 1449146"/>
                <a:gd name="connsiteX1" fmla="*/ 1237381 w 1660695"/>
                <a:gd name="connsiteY1" fmla="*/ 1270038 h 1449146"/>
                <a:gd name="connsiteX2" fmla="*/ 822207 w 1660695"/>
                <a:gd name="connsiteY2" fmla="*/ 1237473 h 1449146"/>
                <a:gd name="connsiteX3" fmla="*/ 390752 w 1660695"/>
                <a:gd name="connsiteY3" fmla="*/ 1302603 h 1449146"/>
                <a:gd name="connsiteX4" fmla="*/ 73266 w 1660695"/>
                <a:gd name="connsiteY4" fmla="*/ 1441004 h 1449146"/>
                <a:gd name="connsiteX5" fmla="*/ 0 w 1660695"/>
                <a:gd name="connsiteY5" fmla="*/ 1441004 h 1449146"/>
                <a:gd name="connsiteX6" fmla="*/ 16281 w 1660695"/>
                <a:gd name="connsiteY6" fmla="*/ 1123495 h 1449146"/>
                <a:gd name="connsiteX7" fmla="*/ 89547 w 1660695"/>
                <a:gd name="connsiteY7" fmla="*/ 814127 h 1449146"/>
                <a:gd name="connsiteX8" fmla="*/ 325627 w 1660695"/>
                <a:gd name="connsiteY8" fmla="*/ 374498 h 1449146"/>
                <a:gd name="connsiteX9" fmla="*/ 643112 w 1660695"/>
                <a:gd name="connsiteY9" fmla="*/ 122119 h 1449146"/>
                <a:gd name="connsiteX10" fmla="*/ 805926 w 1660695"/>
                <a:gd name="connsiteY10" fmla="*/ 0 h 1449146"/>
                <a:gd name="connsiteX11" fmla="*/ 1066427 w 1660695"/>
                <a:gd name="connsiteY11" fmla="*/ 179108 h 1449146"/>
                <a:gd name="connsiteX12" fmla="*/ 1286225 w 1660695"/>
                <a:gd name="connsiteY12" fmla="*/ 398922 h 1449146"/>
                <a:gd name="connsiteX13" fmla="*/ 1465319 w 1660695"/>
                <a:gd name="connsiteY13" fmla="*/ 602454 h 1449146"/>
                <a:gd name="connsiteX14" fmla="*/ 1619992 w 1660695"/>
                <a:gd name="connsiteY14" fmla="*/ 985093 h 1449146"/>
                <a:gd name="connsiteX15" fmla="*/ 1660695 w 1660695"/>
                <a:gd name="connsiteY15" fmla="*/ 1294462 h 1449146"/>
                <a:gd name="connsiteX16" fmla="*/ 1652555 w 1660695"/>
                <a:gd name="connsiteY16" fmla="*/ 1449146 h 1449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60695" h="1449146">
                  <a:moveTo>
                    <a:pt x="1652555" y="1449146"/>
                  </a:moveTo>
                  <a:lnTo>
                    <a:pt x="1237381" y="1270038"/>
                  </a:lnTo>
                  <a:lnTo>
                    <a:pt x="822207" y="1237473"/>
                  </a:lnTo>
                  <a:lnTo>
                    <a:pt x="390752" y="1302603"/>
                  </a:lnTo>
                  <a:lnTo>
                    <a:pt x="73266" y="1441004"/>
                  </a:lnTo>
                  <a:lnTo>
                    <a:pt x="0" y="1441004"/>
                  </a:lnTo>
                  <a:lnTo>
                    <a:pt x="16281" y="1123495"/>
                  </a:lnTo>
                  <a:lnTo>
                    <a:pt x="89547" y="814127"/>
                  </a:lnTo>
                  <a:lnTo>
                    <a:pt x="325627" y="374498"/>
                  </a:lnTo>
                  <a:lnTo>
                    <a:pt x="643112" y="122119"/>
                  </a:lnTo>
                  <a:lnTo>
                    <a:pt x="805926" y="0"/>
                  </a:lnTo>
                  <a:lnTo>
                    <a:pt x="1066427" y="179108"/>
                  </a:lnTo>
                  <a:lnTo>
                    <a:pt x="1286225" y="398922"/>
                  </a:lnTo>
                  <a:lnTo>
                    <a:pt x="1465319" y="602454"/>
                  </a:lnTo>
                  <a:lnTo>
                    <a:pt x="1619992" y="985093"/>
                  </a:lnTo>
                  <a:lnTo>
                    <a:pt x="1660695" y="1294462"/>
                  </a:lnTo>
                  <a:lnTo>
                    <a:pt x="1652555" y="1449146"/>
                  </a:lnTo>
                  <a:close/>
                </a:path>
              </a:pathLst>
            </a:cu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dirty="0" err="1" smtClean="0"/>
                <a:t>DSpace</a:t>
              </a:r>
              <a:endParaRPr lang="en-US" sz="2000" dirty="0"/>
            </a:p>
          </p:txBody>
        </p:sp>
        <p:sp>
          <p:nvSpPr>
            <p:cNvPr id="10" name="Freeform 9"/>
            <p:cNvSpPr/>
            <p:nvPr/>
          </p:nvSpPr>
          <p:spPr>
            <a:xfrm>
              <a:off x="5070499" y="2990181"/>
              <a:ext cx="1886824" cy="1634258"/>
            </a:xfrm>
            <a:custGeom>
              <a:avLst/>
              <a:gdLst>
                <a:gd name="connsiteX0" fmla="*/ 0 w 1658815"/>
                <a:gd name="connsiteY0" fmla="*/ 203024 h 1429807"/>
                <a:gd name="connsiteX1" fmla="*/ 246231 w 1658815"/>
                <a:gd name="connsiteY1" fmla="*/ 107992 h 1429807"/>
                <a:gd name="connsiteX2" fmla="*/ 436303 w 1658815"/>
                <a:gd name="connsiteY2" fmla="*/ 60475 h 1429807"/>
                <a:gd name="connsiteX3" fmla="*/ 755970 w 1658815"/>
                <a:gd name="connsiteY3" fmla="*/ 0 h 1429807"/>
                <a:gd name="connsiteX4" fmla="*/ 997881 w 1658815"/>
                <a:gd name="connsiteY4" fmla="*/ 0 h 1429807"/>
                <a:gd name="connsiteX5" fmla="*/ 1248431 w 1658815"/>
                <a:gd name="connsiteY5" fmla="*/ 38877 h 1429807"/>
                <a:gd name="connsiteX6" fmla="*/ 1658815 w 1658815"/>
                <a:gd name="connsiteY6" fmla="*/ 207344 h 1429807"/>
                <a:gd name="connsiteX7" fmla="*/ 1615617 w 1658815"/>
                <a:gd name="connsiteY7" fmla="*/ 440605 h 1429807"/>
                <a:gd name="connsiteX8" fmla="*/ 1559459 w 1658815"/>
                <a:gd name="connsiteY8" fmla="*/ 622031 h 1429807"/>
                <a:gd name="connsiteX9" fmla="*/ 1438504 w 1658815"/>
                <a:gd name="connsiteY9" fmla="*/ 872571 h 1429807"/>
                <a:gd name="connsiteX10" fmla="*/ 1300269 w 1658815"/>
                <a:gd name="connsiteY10" fmla="*/ 1053997 h 1429807"/>
                <a:gd name="connsiteX11" fmla="*/ 1058359 w 1658815"/>
                <a:gd name="connsiteY11" fmla="*/ 1274300 h 1429807"/>
                <a:gd name="connsiteX12" fmla="*/ 898525 w 1658815"/>
                <a:gd name="connsiteY12" fmla="*/ 1403890 h 1429807"/>
                <a:gd name="connsiteX13" fmla="*/ 846687 w 1658815"/>
                <a:gd name="connsiteY13" fmla="*/ 1429807 h 1429807"/>
                <a:gd name="connsiteX14" fmla="*/ 751651 w 1658815"/>
                <a:gd name="connsiteY14" fmla="*/ 1365013 h 1429807"/>
                <a:gd name="connsiteX15" fmla="*/ 548619 w 1658815"/>
                <a:gd name="connsiteY15" fmla="*/ 1226783 h 1429807"/>
                <a:gd name="connsiteX16" fmla="*/ 444943 w 1658815"/>
                <a:gd name="connsiteY16" fmla="*/ 1136071 h 1429807"/>
                <a:gd name="connsiteX17" fmla="*/ 306708 w 1658815"/>
                <a:gd name="connsiteY17" fmla="*/ 989202 h 1429807"/>
                <a:gd name="connsiteX18" fmla="*/ 224631 w 1658815"/>
                <a:gd name="connsiteY18" fmla="*/ 876891 h 1429807"/>
                <a:gd name="connsiteX19" fmla="*/ 151194 w 1658815"/>
                <a:gd name="connsiteY19" fmla="*/ 730023 h 1429807"/>
                <a:gd name="connsiteX20" fmla="*/ 90717 w 1658815"/>
                <a:gd name="connsiteY20" fmla="*/ 578834 h 1429807"/>
                <a:gd name="connsiteX21" fmla="*/ 43199 w 1658815"/>
                <a:gd name="connsiteY21" fmla="*/ 393089 h 1429807"/>
                <a:gd name="connsiteX22" fmla="*/ 0 w 1658815"/>
                <a:gd name="connsiteY22" fmla="*/ 203024 h 1429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658815" h="1429807">
                  <a:moveTo>
                    <a:pt x="0" y="203024"/>
                  </a:moveTo>
                  <a:lnTo>
                    <a:pt x="246231" y="107992"/>
                  </a:lnTo>
                  <a:lnTo>
                    <a:pt x="436303" y="60475"/>
                  </a:lnTo>
                  <a:lnTo>
                    <a:pt x="755970" y="0"/>
                  </a:lnTo>
                  <a:lnTo>
                    <a:pt x="997881" y="0"/>
                  </a:lnTo>
                  <a:lnTo>
                    <a:pt x="1248431" y="38877"/>
                  </a:lnTo>
                  <a:lnTo>
                    <a:pt x="1658815" y="207344"/>
                  </a:lnTo>
                  <a:lnTo>
                    <a:pt x="1615617" y="440605"/>
                  </a:lnTo>
                  <a:lnTo>
                    <a:pt x="1559459" y="622031"/>
                  </a:lnTo>
                  <a:lnTo>
                    <a:pt x="1438504" y="872571"/>
                  </a:lnTo>
                  <a:lnTo>
                    <a:pt x="1300269" y="1053997"/>
                  </a:lnTo>
                  <a:lnTo>
                    <a:pt x="1058359" y="1274300"/>
                  </a:lnTo>
                  <a:lnTo>
                    <a:pt x="898525" y="1403890"/>
                  </a:lnTo>
                  <a:lnTo>
                    <a:pt x="846687" y="1429807"/>
                  </a:lnTo>
                  <a:lnTo>
                    <a:pt x="751651" y="1365013"/>
                  </a:lnTo>
                  <a:lnTo>
                    <a:pt x="548619" y="1226783"/>
                  </a:lnTo>
                  <a:lnTo>
                    <a:pt x="444943" y="1136071"/>
                  </a:lnTo>
                  <a:lnTo>
                    <a:pt x="306708" y="989202"/>
                  </a:lnTo>
                  <a:lnTo>
                    <a:pt x="224631" y="876891"/>
                  </a:lnTo>
                  <a:lnTo>
                    <a:pt x="151194" y="730023"/>
                  </a:lnTo>
                  <a:lnTo>
                    <a:pt x="90717" y="578834"/>
                  </a:lnTo>
                  <a:lnTo>
                    <a:pt x="43199" y="393089"/>
                  </a:lnTo>
                  <a:lnTo>
                    <a:pt x="0" y="203024"/>
                  </a:lnTo>
                  <a:close/>
                </a:path>
              </a:pathLst>
            </a:cu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Knowledge Representation</a:t>
              </a:r>
            </a:p>
            <a:p>
              <a:pPr algn="ctr"/>
              <a:r>
                <a:rPr lang="en-US" dirty="0" smtClean="0"/>
                <a:t>(XML based)</a:t>
              </a:r>
            </a:p>
            <a:p>
              <a:pPr algn="ctr"/>
              <a:r>
                <a:rPr lang="en-US" dirty="0" smtClean="0"/>
                <a:t>NLP</a:t>
              </a:r>
              <a:endParaRPr lang="en-US" dirty="0"/>
            </a:p>
          </p:txBody>
        </p:sp>
        <p:sp>
          <p:nvSpPr>
            <p:cNvPr id="11" name="Freeform 10"/>
            <p:cNvSpPr/>
            <p:nvPr/>
          </p:nvSpPr>
          <p:spPr>
            <a:xfrm>
              <a:off x="6038479" y="3207424"/>
              <a:ext cx="1867169" cy="1639196"/>
            </a:xfrm>
            <a:custGeom>
              <a:avLst/>
              <a:gdLst>
                <a:gd name="connsiteX0" fmla="*/ 799168 w 1641535"/>
                <a:gd name="connsiteY0" fmla="*/ 0 h 1434127"/>
                <a:gd name="connsiteX1" fmla="*/ 1054038 w 1641535"/>
                <a:gd name="connsiteY1" fmla="*/ 146869 h 1434127"/>
                <a:gd name="connsiteX2" fmla="*/ 1200912 w 1641535"/>
                <a:gd name="connsiteY2" fmla="*/ 285098 h 1434127"/>
                <a:gd name="connsiteX3" fmla="*/ 1321868 w 1641535"/>
                <a:gd name="connsiteY3" fmla="*/ 414687 h 1434127"/>
                <a:gd name="connsiteX4" fmla="*/ 1442823 w 1641535"/>
                <a:gd name="connsiteY4" fmla="*/ 591793 h 1434127"/>
                <a:gd name="connsiteX5" fmla="*/ 1546499 w 1641535"/>
                <a:gd name="connsiteY5" fmla="*/ 777539 h 1434127"/>
                <a:gd name="connsiteX6" fmla="*/ 1606976 w 1641535"/>
                <a:gd name="connsiteY6" fmla="*/ 963284 h 1434127"/>
                <a:gd name="connsiteX7" fmla="*/ 1641535 w 1641535"/>
                <a:gd name="connsiteY7" fmla="*/ 1149030 h 1434127"/>
                <a:gd name="connsiteX8" fmla="*/ 1641535 w 1641535"/>
                <a:gd name="connsiteY8" fmla="*/ 1205185 h 1434127"/>
                <a:gd name="connsiteX9" fmla="*/ 1477382 w 1641535"/>
                <a:gd name="connsiteY9" fmla="*/ 1295898 h 1434127"/>
                <a:gd name="connsiteX10" fmla="*/ 1317548 w 1641535"/>
                <a:gd name="connsiteY10" fmla="*/ 1352054 h 1434127"/>
                <a:gd name="connsiteX11" fmla="*/ 1162034 w 1641535"/>
                <a:gd name="connsiteY11" fmla="*/ 1390931 h 1434127"/>
                <a:gd name="connsiteX12" fmla="*/ 1062678 w 1641535"/>
                <a:gd name="connsiteY12" fmla="*/ 1399570 h 1434127"/>
                <a:gd name="connsiteX13" fmla="*/ 920123 w 1641535"/>
                <a:gd name="connsiteY13" fmla="*/ 1429808 h 1434127"/>
                <a:gd name="connsiteX14" fmla="*/ 721411 w 1641535"/>
                <a:gd name="connsiteY14" fmla="*/ 1434127 h 1434127"/>
                <a:gd name="connsiteX15" fmla="*/ 522699 w 1641535"/>
                <a:gd name="connsiteY15" fmla="*/ 1399570 h 1434127"/>
                <a:gd name="connsiteX16" fmla="*/ 336946 w 1641535"/>
                <a:gd name="connsiteY16" fmla="*/ 1365013 h 1434127"/>
                <a:gd name="connsiteX17" fmla="*/ 203032 w 1641535"/>
                <a:gd name="connsiteY17" fmla="*/ 1321816 h 1434127"/>
                <a:gd name="connsiteX18" fmla="*/ 86396 w 1641535"/>
                <a:gd name="connsiteY18" fmla="*/ 1274300 h 1434127"/>
                <a:gd name="connsiteX19" fmla="*/ 0 w 1641535"/>
                <a:gd name="connsiteY19" fmla="*/ 1231103 h 1434127"/>
                <a:gd name="connsiteX20" fmla="*/ 198712 w 1641535"/>
                <a:gd name="connsiteY20" fmla="*/ 1123112 h 1434127"/>
                <a:gd name="connsiteX21" fmla="*/ 319667 w 1641535"/>
                <a:gd name="connsiteY21" fmla="*/ 980563 h 1434127"/>
                <a:gd name="connsiteX22" fmla="*/ 397424 w 1641535"/>
                <a:gd name="connsiteY22" fmla="*/ 907129 h 1434127"/>
                <a:gd name="connsiteX23" fmla="*/ 591816 w 1641535"/>
                <a:gd name="connsiteY23" fmla="*/ 704105 h 1434127"/>
                <a:gd name="connsiteX24" fmla="*/ 665254 w 1641535"/>
                <a:gd name="connsiteY24" fmla="*/ 509720 h 1434127"/>
                <a:gd name="connsiteX25" fmla="*/ 781889 w 1641535"/>
                <a:gd name="connsiteY25" fmla="*/ 254860 h 1434127"/>
                <a:gd name="connsiteX26" fmla="*/ 803488 w 1641535"/>
                <a:gd name="connsiteY26" fmla="*/ 95033 h 1434127"/>
                <a:gd name="connsiteX27" fmla="*/ 799168 w 1641535"/>
                <a:gd name="connsiteY27" fmla="*/ 0 h 1434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641535" h="1434127">
                  <a:moveTo>
                    <a:pt x="799168" y="0"/>
                  </a:moveTo>
                  <a:lnTo>
                    <a:pt x="1054038" y="146869"/>
                  </a:lnTo>
                  <a:lnTo>
                    <a:pt x="1200912" y="285098"/>
                  </a:lnTo>
                  <a:lnTo>
                    <a:pt x="1321868" y="414687"/>
                  </a:lnTo>
                  <a:lnTo>
                    <a:pt x="1442823" y="591793"/>
                  </a:lnTo>
                  <a:lnTo>
                    <a:pt x="1546499" y="777539"/>
                  </a:lnTo>
                  <a:lnTo>
                    <a:pt x="1606976" y="963284"/>
                  </a:lnTo>
                  <a:lnTo>
                    <a:pt x="1641535" y="1149030"/>
                  </a:lnTo>
                  <a:lnTo>
                    <a:pt x="1641535" y="1205185"/>
                  </a:lnTo>
                  <a:lnTo>
                    <a:pt x="1477382" y="1295898"/>
                  </a:lnTo>
                  <a:lnTo>
                    <a:pt x="1317548" y="1352054"/>
                  </a:lnTo>
                  <a:lnTo>
                    <a:pt x="1162034" y="1390931"/>
                  </a:lnTo>
                  <a:lnTo>
                    <a:pt x="1062678" y="1399570"/>
                  </a:lnTo>
                  <a:lnTo>
                    <a:pt x="920123" y="1429808"/>
                  </a:lnTo>
                  <a:lnTo>
                    <a:pt x="721411" y="1434127"/>
                  </a:lnTo>
                  <a:lnTo>
                    <a:pt x="522699" y="1399570"/>
                  </a:lnTo>
                  <a:lnTo>
                    <a:pt x="336946" y="1365013"/>
                  </a:lnTo>
                  <a:lnTo>
                    <a:pt x="203032" y="1321816"/>
                  </a:lnTo>
                  <a:lnTo>
                    <a:pt x="86396" y="1274300"/>
                  </a:lnTo>
                  <a:lnTo>
                    <a:pt x="0" y="1231103"/>
                  </a:lnTo>
                  <a:lnTo>
                    <a:pt x="198712" y="1123112"/>
                  </a:lnTo>
                  <a:lnTo>
                    <a:pt x="319667" y="980563"/>
                  </a:lnTo>
                  <a:lnTo>
                    <a:pt x="397424" y="907129"/>
                  </a:lnTo>
                  <a:lnTo>
                    <a:pt x="591816" y="704105"/>
                  </a:lnTo>
                  <a:lnTo>
                    <a:pt x="665254" y="509720"/>
                  </a:lnTo>
                  <a:lnTo>
                    <a:pt x="781889" y="254860"/>
                  </a:lnTo>
                  <a:lnTo>
                    <a:pt x="803488" y="95033"/>
                  </a:lnTo>
                  <a:lnTo>
                    <a:pt x="799168" y="0"/>
                  </a:lnTo>
                  <a:close/>
                </a:path>
              </a:pathLst>
            </a:cu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reeform 11"/>
            <p:cNvSpPr/>
            <p:nvPr/>
          </p:nvSpPr>
          <p:spPr>
            <a:xfrm>
              <a:off x="4171309" y="3217298"/>
              <a:ext cx="1715671" cy="1639196"/>
            </a:xfrm>
            <a:custGeom>
              <a:avLst/>
              <a:gdLst>
                <a:gd name="connsiteX0" fmla="*/ 790529 w 1632896"/>
                <a:gd name="connsiteY0" fmla="*/ 0 h 1434127"/>
                <a:gd name="connsiteX1" fmla="*/ 829408 w 1632896"/>
                <a:gd name="connsiteY1" fmla="*/ 198705 h 1434127"/>
                <a:gd name="connsiteX2" fmla="*/ 876926 w 1632896"/>
                <a:gd name="connsiteY2" fmla="*/ 384450 h 1434127"/>
                <a:gd name="connsiteX3" fmla="*/ 954683 w 1632896"/>
                <a:gd name="connsiteY3" fmla="*/ 570196 h 1434127"/>
                <a:gd name="connsiteX4" fmla="*/ 1136116 w 1632896"/>
                <a:gd name="connsiteY4" fmla="*/ 855293 h 1434127"/>
                <a:gd name="connsiteX5" fmla="*/ 1291630 w 1632896"/>
                <a:gd name="connsiteY5" fmla="*/ 963285 h 1434127"/>
                <a:gd name="connsiteX6" fmla="*/ 1291630 w 1632896"/>
                <a:gd name="connsiteY6" fmla="*/ 963285 h 1434127"/>
                <a:gd name="connsiteX7" fmla="*/ 1408265 w 1632896"/>
                <a:gd name="connsiteY7" fmla="*/ 1088555 h 1434127"/>
                <a:gd name="connsiteX8" fmla="*/ 1585378 w 1632896"/>
                <a:gd name="connsiteY8" fmla="*/ 1209505 h 1434127"/>
                <a:gd name="connsiteX9" fmla="*/ 1632896 w 1632896"/>
                <a:gd name="connsiteY9" fmla="*/ 1235423 h 1434127"/>
                <a:gd name="connsiteX10" fmla="*/ 1503301 w 1632896"/>
                <a:gd name="connsiteY10" fmla="*/ 1300218 h 1434127"/>
                <a:gd name="connsiteX11" fmla="*/ 1295949 w 1632896"/>
                <a:gd name="connsiteY11" fmla="*/ 1369333 h 1434127"/>
                <a:gd name="connsiteX12" fmla="*/ 1179314 w 1632896"/>
                <a:gd name="connsiteY12" fmla="*/ 1399570 h 1434127"/>
                <a:gd name="connsiteX13" fmla="*/ 967642 w 1632896"/>
                <a:gd name="connsiteY13" fmla="*/ 1434127 h 1434127"/>
                <a:gd name="connsiteX14" fmla="*/ 617736 w 1632896"/>
                <a:gd name="connsiteY14" fmla="*/ 1434127 h 1434127"/>
                <a:gd name="connsiteX15" fmla="*/ 423344 w 1632896"/>
                <a:gd name="connsiteY15" fmla="*/ 1421169 h 1434127"/>
                <a:gd name="connsiteX16" fmla="*/ 164154 w 1632896"/>
                <a:gd name="connsiteY16" fmla="*/ 1334775 h 1434127"/>
                <a:gd name="connsiteX17" fmla="*/ 0 w 1632896"/>
                <a:gd name="connsiteY17" fmla="*/ 1265661 h 1434127"/>
                <a:gd name="connsiteX18" fmla="*/ 0 w 1632896"/>
                <a:gd name="connsiteY18" fmla="*/ 1265661 h 1434127"/>
                <a:gd name="connsiteX19" fmla="*/ 21600 w 1632896"/>
                <a:gd name="connsiteY19" fmla="*/ 1028079 h 1434127"/>
                <a:gd name="connsiteX20" fmla="*/ 77757 w 1632896"/>
                <a:gd name="connsiteY20" fmla="*/ 842334 h 1434127"/>
                <a:gd name="connsiteX21" fmla="*/ 125275 w 1632896"/>
                <a:gd name="connsiteY21" fmla="*/ 686826 h 1434127"/>
                <a:gd name="connsiteX22" fmla="*/ 298069 w 1632896"/>
                <a:gd name="connsiteY22" fmla="*/ 414688 h 1434127"/>
                <a:gd name="connsiteX23" fmla="*/ 475182 w 1632896"/>
                <a:gd name="connsiteY23" fmla="*/ 237582 h 1434127"/>
                <a:gd name="connsiteX24" fmla="*/ 790529 w 1632896"/>
                <a:gd name="connsiteY24" fmla="*/ 0 h 1434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632896" h="1434127">
                  <a:moveTo>
                    <a:pt x="790529" y="0"/>
                  </a:moveTo>
                  <a:lnTo>
                    <a:pt x="829408" y="198705"/>
                  </a:lnTo>
                  <a:lnTo>
                    <a:pt x="876926" y="384450"/>
                  </a:lnTo>
                  <a:lnTo>
                    <a:pt x="954683" y="570196"/>
                  </a:lnTo>
                  <a:lnTo>
                    <a:pt x="1136116" y="855293"/>
                  </a:lnTo>
                  <a:lnTo>
                    <a:pt x="1291630" y="963285"/>
                  </a:lnTo>
                  <a:lnTo>
                    <a:pt x="1291630" y="963285"/>
                  </a:lnTo>
                  <a:lnTo>
                    <a:pt x="1408265" y="1088555"/>
                  </a:lnTo>
                  <a:lnTo>
                    <a:pt x="1585378" y="1209505"/>
                  </a:lnTo>
                  <a:lnTo>
                    <a:pt x="1632896" y="1235423"/>
                  </a:lnTo>
                  <a:lnTo>
                    <a:pt x="1503301" y="1300218"/>
                  </a:lnTo>
                  <a:lnTo>
                    <a:pt x="1295949" y="1369333"/>
                  </a:lnTo>
                  <a:lnTo>
                    <a:pt x="1179314" y="1399570"/>
                  </a:lnTo>
                  <a:lnTo>
                    <a:pt x="967642" y="1434127"/>
                  </a:lnTo>
                  <a:lnTo>
                    <a:pt x="617736" y="1434127"/>
                  </a:lnTo>
                  <a:lnTo>
                    <a:pt x="423344" y="1421169"/>
                  </a:lnTo>
                  <a:lnTo>
                    <a:pt x="164154" y="1334775"/>
                  </a:lnTo>
                  <a:lnTo>
                    <a:pt x="0" y="1265661"/>
                  </a:lnTo>
                  <a:lnTo>
                    <a:pt x="0" y="1265661"/>
                  </a:lnTo>
                  <a:lnTo>
                    <a:pt x="21600" y="1028079"/>
                  </a:lnTo>
                  <a:lnTo>
                    <a:pt x="77757" y="842334"/>
                  </a:lnTo>
                  <a:lnTo>
                    <a:pt x="125275" y="686826"/>
                  </a:lnTo>
                  <a:lnTo>
                    <a:pt x="298069" y="414688"/>
                  </a:lnTo>
                  <a:lnTo>
                    <a:pt x="475182" y="237582"/>
                  </a:lnTo>
                  <a:lnTo>
                    <a:pt x="790529" y="0"/>
                  </a:lnTo>
                  <a:close/>
                </a:path>
              </a:pathLst>
            </a:cu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 rot="18671107">
              <a:off x="3298778" y="3200703"/>
              <a:ext cx="1381528" cy="584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rgbClr val="000000"/>
                  </a:solidFill>
                </a:rPr>
                <a:t>TRC: Guide</a:t>
              </a:r>
            </a:p>
            <a:p>
              <a:pPr algn="ctr"/>
              <a:r>
                <a:rPr lang="en-US" sz="1600" dirty="0" smtClean="0">
                  <a:solidFill>
                    <a:srgbClr val="000000"/>
                  </a:solidFill>
                </a:rPr>
                <a:t> Data Capture</a:t>
              </a:r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 rot="18471988">
              <a:off x="4048744" y="2084652"/>
              <a:ext cx="1437915" cy="5951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rgbClr val="000000"/>
                  </a:solidFill>
                </a:rPr>
                <a:t>Materials Data </a:t>
              </a:r>
            </a:p>
            <a:p>
              <a:pPr algn="ctr"/>
              <a:r>
                <a:rPr lang="en-US" sz="1600" dirty="0" smtClean="0">
                  <a:solidFill>
                    <a:srgbClr val="000000"/>
                  </a:solidFill>
                </a:rPr>
                <a:t>Curator</a:t>
              </a:r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16" name="Oval 15"/>
            <p:cNvSpPr/>
            <p:nvPr/>
          </p:nvSpPr>
          <p:spPr>
            <a:xfrm>
              <a:off x="3167413" y="1312588"/>
              <a:ext cx="3783592" cy="3569381"/>
            </a:xfrm>
            <a:prstGeom prst="ellipse">
              <a:avLst/>
            </a:prstGeom>
            <a:noFill/>
            <a:ln w="3175" cmpd="sng">
              <a:solidFill>
                <a:schemeClr val="accent6">
                  <a:lumMod val="60000"/>
                  <a:lumOff val="40000"/>
                  <a:alpha val="55000"/>
                </a:schemeClr>
              </a:solidFill>
            </a:ln>
            <a:effectLst>
              <a:glow rad="127000">
                <a:schemeClr val="accent6">
                  <a:lumMod val="60000"/>
                  <a:lumOff val="40000"/>
                  <a:alpha val="66000"/>
                </a:schemeClr>
              </a:glo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4131028" y="2982631"/>
              <a:ext cx="3783592" cy="3569381"/>
            </a:xfrm>
            <a:prstGeom prst="ellipse">
              <a:avLst/>
            </a:prstGeom>
            <a:noFill/>
            <a:ln w="3175" cmpd="sng">
              <a:solidFill>
                <a:schemeClr val="tx2">
                  <a:lumMod val="60000"/>
                  <a:lumOff val="40000"/>
                </a:schemeClr>
              </a:solidFill>
            </a:ln>
            <a:effectLst>
              <a:glow rad="101600">
                <a:schemeClr val="tx2">
                  <a:lumMod val="60000"/>
                  <a:lumOff val="40000"/>
                  <a:alpha val="50000"/>
                </a:schemeClr>
              </a:glo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/>
            <p:cNvSpPr txBox="1"/>
            <p:nvPr/>
          </p:nvSpPr>
          <p:spPr>
            <a:xfrm rot="2470640">
              <a:off x="6936252" y="1928553"/>
              <a:ext cx="199285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solidFill>
                    <a:srgbClr val="000000"/>
                  </a:solidFill>
                </a:rPr>
                <a:t>TRC: </a:t>
              </a:r>
              <a:r>
                <a:rPr lang="en-US" sz="1400" dirty="0" err="1" smtClean="0">
                  <a:solidFill>
                    <a:srgbClr val="000000"/>
                  </a:solidFill>
                </a:rPr>
                <a:t>ThermoML</a:t>
              </a:r>
              <a:r>
                <a:rPr lang="en-US" sz="1400" dirty="0" smtClean="0">
                  <a:solidFill>
                    <a:srgbClr val="000000"/>
                  </a:solidFill>
                </a:rPr>
                <a:t> Archive</a:t>
              </a:r>
              <a:endParaRPr lang="en-US" sz="1400" dirty="0">
                <a:solidFill>
                  <a:srgbClr val="000000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 rot="2664914">
              <a:off x="6762179" y="3091518"/>
              <a:ext cx="1763747" cy="5276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solidFill>
                    <a:srgbClr val="000000"/>
                  </a:solidFill>
                </a:rPr>
                <a:t>Interatomic Potential Repository</a:t>
              </a:r>
              <a:endParaRPr lang="en-US" sz="1400" dirty="0">
                <a:solidFill>
                  <a:srgbClr val="000000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118886" y="5964691"/>
              <a:ext cx="18916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Data Mining Tools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666124" y="5686448"/>
              <a:ext cx="140334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0000"/>
                  </a:solidFill>
                </a:rPr>
                <a:t>Data Analytics </a:t>
              </a:r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202387" y="3978108"/>
              <a:ext cx="116541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000000"/>
                  </a:solidFill>
                </a:rPr>
                <a:t>Workflow </a:t>
              </a:r>
            </a:p>
            <a:p>
              <a:pPr algn="ctr"/>
              <a:r>
                <a:rPr lang="en-US" dirty="0" smtClean="0">
                  <a:solidFill>
                    <a:srgbClr val="000000"/>
                  </a:solidFill>
                </a:rPr>
                <a:t>Tools 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6626225" y="3638195"/>
              <a:ext cx="1038515" cy="11695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>
                  <a:solidFill>
                    <a:srgbClr val="000000"/>
                  </a:solidFill>
                </a:rPr>
                <a:t>Semantic</a:t>
              </a:r>
            </a:p>
            <a:p>
              <a:pPr algn="ctr"/>
              <a:r>
                <a:rPr lang="en-US" sz="1400" dirty="0" smtClean="0">
                  <a:solidFill>
                    <a:srgbClr val="000000"/>
                  </a:solidFill>
                </a:rPr>
                <a:t> Media Wiki</a:t>
              </a:r>
            </a:p>
            <a:p>
              <a:pPr algn="ctr"/>
              <a:r>
                <a:rPr lang="en-US" sz="1400" dirty="0" smtClean="0">
                  <a:solidFill>
                    <a:srgbClr val="000000"/>
                  </a:solidFill>
                </a:rPr>
                <a:t>Meta data </a:t>
              </a:r>
            </a:p>
            <a:p>
              <a:pPr algn="ctr"/>
              <a:r>
                <a:rPr lang="en-US" sz="1400" dirty="0" smtClean="0">
                  <a:solidFill>
                    <a:srgbClr val="000000"/>
                  </a:solidFill>
                </a:rPr>
                <a:t>Standards</a:t>
              </a:r>
            </a:p>
            <a:p>
              <a:pPr algn="ctr"/>
              <a:r>
                <a:rPr lang="en-US" sz="1400" dirty="0" smtClean="0">
                  <a:solidFill>
                    <a:srgbClr val="000000"/>
                  </a:solidFill>
                </a:rPr>
                <a:t>Data Types</a:t>
              </a:r>
              <a:endParaRPr lang="en-US" sz="1400" dirty="0">
                <a:solidFill>
                  <a:srgbClr val="000000"/>
                </a:solidFill>
              </a:endParaRPr>
            </a:p>
          </p:txBody>
        </p:sp>
        <p:sp>
          <p:nvSpPr>
            <p:cNvPr id="14" name="Oval 13"/>
            <p:cNvSpPr/>
            <p:nvPr/>
          </p:nvSpPr>
          <p:spPr>
            <a:xfrm>
              <a:off x="4048304" y="2982631"/>
              <a:ext cx="3870349" cy="3630013"/>
            </a:xfrm>
            <a:prstGeom prst="ellipse">
              <a:avLst/>
            </a:prstGeom>
            <a:noFill/>
            <a:ln>
              <a:solidFill>
                <a:schemeClr val="accent4">
                  <a:lumMod val="60000"/>
                  <a:lumOff val="40000"/>
                </a:schemeClr>
              </a:solidFill>
            </a:ln>
            <a:effectLst>
              <a:glow rad="101600">
                <a:schemeClr val="accent4">
                  <a:lumMod val="60000"/>
                  <a:lumOff val="40000"/>
                  <a:alpha val="88000"/>
                </a:schemeClr>
              </a:glow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6191766" y="5309966"/>
            <a:ext cx="1599162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</a:rPr>
              <a:t>Bench marking activities (DFT)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277582" y="5357342"/>
            <a:ext cx="19190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000000"/>
                </a:solidFill>
              </a:rPr>
              <a:t>Uncertainty Analysis 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 rot="2768840">
            <a:off x="6139363" y="1953945"/>
            <a:ext cx="17637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 smtClean="0">
                <a:solidFill>
                  <a:srgbClr val="000000"/>
                </a:solidFill>
              </a:rPr>
              <a:t>WebFF</a:t>
            </a:r>
            <a:r>
              <a:rPr lang="en-US" sz="1400" dirty="0" smtClean="0">
                <a:solidFill>
                  <a:srgbClr val="000000"/>
                </a:solidFill>
              </a:rPr>
              <a:t>- Repository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 rot="2699724">
            <a:off x="7276933" y="2922509"/>
            <a:ext cx="16297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Resource Registries 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57442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269745" y="457200"/>
            <a:ext cx="8606784" cy="6238583"/>
          </a:xfrm>
          <a:prstGeom prst="roundRect">
            <a:avLst>
              <a:gd name="adj" fmla="val 11293"/>
            </a:avLst>
          </a:prstGeom>
          <a:solidFill>
            <a:srgbClr val="FFFF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722" y="490214"/>
            <a:ext cx="8229600" cy="695109"/>
          </a:xfrm>
        </p:spPr>
        <p:txBody>
          <a:bodyPr>
            <a:normAutofit/>
          </a:bodyPr>
          <a:lstStyle/>
          <a:p>
            <a:r>
              <a:rPr lang="en-US" sz="3200" dirty="0"/>
              <a:t>https://</a:t>
            </a:r>
            <a:r>
              <a:rPr lang="en-US" sz="3200" dirty="0" err="1"/>
              <a:t>materialsdata.nist.gov</a:t>
            </a:r>
            <a:r>
              <a:rPr lang="en-US" sz="3200" dirty="0"/>
              <a:t>/</a:t>
            </a:r>
            <a:r>
              <a:rPr lang="en-US" sz="3200" dirty="0" err="1"/>
              <a:t>dspace</a:t>
            </a:r>
            <a:r>
              <a:rPr lang="en-US" sz="3200" dirty="0"/>
              <a:t>/</a:t>
            </a:r>
            <a:r>
              <a:rPr lang="en-US" sz="3200" dirty="0" err="1"/>
              <a:t>xmlui</a:t>
            </a:r>
            <a:r>
              <a:rPr lang="en-US" sz="3200" dirty="0"/>
              <a:t>/</a:t>
            </a:r>
          </a:p>
        </p:txBody>
      </p:sp>
      <p:pic>
        <p:nvPicPr>
          <p:cNvPr id="4" name="Picture 3" descr="Screen Shot 2014-10-09 at 11.32.52 PM.png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0869" y="1185323"/>
            <a:ext cx="7637743" cy="513191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933151" y="4964545"/>
            <a:ext cx="4677110" cy="92333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4">
                    <a:lumMod val="50000"/>
                  </a:schemeClr>
                </a:solidFill>
              </a:rPr>
              <a:t>Customized </a:t>
            </a:r>
            <a:r>
              <a:rPr lang="en-US" dirty="0" err="1" smtClean="0">
                <a:solidFill>
                  <a:schemeClr val="accent4">
                    <a:lumMod val="50000"/>
                  </a:schemeClr>
                </a:solidFill>
              </a:rPr>
              <a:t>DSpace</a:t>
            </a:r>
            <a:r>
              <a:rPr lang="en-US" dirty="0" smtClean="0">
                <a:solidFill>
                  <a:schemeClr val="accent4">
                    <a:lumMod val="50000"/>
                  </a:schemeClr>
                </a:solidFill>
              </a:rPr>
              <a:t> repository for materials</a:t>
            </a:r>
          </a:p>
          <a:p>
            <a:pPr marL="285750" indent="-285750">
              <a:buFont typeface="Wingdings" charset="2"/>
              <a:buChar char="Ø"/>
            </a:pPr>
            <a:r>
              <a:rPr lang="en-US" dirty="0" smtClean="0">
                <a:solidFill>
                  <a:srgbClr val="273791"/>
                </a:solidFill>
              </a:rPr>
              <a:t>Enables </a:t>
            </a:r>
            <a:r>
              <a:rPr lang="en-US" dirty="0">
                <a:solidFill>
                  <a:srgbClr val="273791"/>
                </a:solidFill>
              </a:rPr>
              <a:t>sharing of a variety of data types, including text, images, and video </a:t>
            </a:r>
            <a:r>
              <a:rPr lang="en-US" dirty="0" smtClean="0">
                <a:solidFill>
                  <a:srgbClr val="273791"/>
                </a:solidFill>
              </a:rPr>
              <a:t> </a:t>
            </a:r>
            <a:endParaRPr lang="en-US" dirty="0">
              <a:solidFill>
                <a:srgbClr val="27379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03395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Screen Shot 2014-10-09 at 11.35.23 PM.png"/>
          <p:cNvPicPr>
            <a:picLocks noGrp="1" noChangeAspect="1"/>
          </p:cNvPicPr>
          <p:nvPr>
            <p:ph idx="1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2426" y="751373"/>
            <a:ext cx="5155353" cy="3981374"/>
          </a:xfrm>
        </p:spPr>
      </p:pic>
      <p:pic>
        <p:nvPicPr>
          <p:cNvPr id="5" name="Picture 4" descr="Screen Shot 2014-10-09 at 11.36.40 PM.png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79745" y="1600200"/>
            <a:ext cx="4370541" cy="4787943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745770" y="1996081"/>
            <a:ext cx="3733975" cy="400110"/>
            <a:chOff x="745770" y="1996081"/>
            <a:chExt cx="3733975" cy="400110"/>
          </a:xfrm>
        </p:grpSpPr>
        <p:sp>
          <p:nvSpPr>
            <p:cNvPr id="9" name="Flowchart: Alternate Process 16"/>
            <p:cNvSpPr/>
            <p:nvPr/>
          </p:nvSpPr>
          <p:spPr>
            <a:xfrm>
              <a:off x="745770" y="2112045"/>
              <a:ext cx="1295400" cy="209856"/>
            </a:xfrm>
            <a:prstGeom prst="flowChartAlternateProcess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Arrow Connector 9"/>
            <p:cNvCxnSpPr/>
            <p:nvPr/>
          </p:nvCxnSpPr>
          <p:spPr>
            <a:xfrm flipV="1">
              <a:off x="2041170" y="2226915"/>
              <a:ext cx="493564" cy="4013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2486892" y="1996081"/>
              <a:ext cx="1992853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  <a:scene3d>
                <a:camera prst="orthographicFront"/>
                <a:lightRig rig="glow" dir="tl">
                  <a:rot lat="0" lon="0" rev="5400000"/>
                </a:lightRig>
              </a:scene3d>
              <a:sp3d contourW="12700">
                <a:bevelT w="25400" h="25400"/>
                <a:contourClr>
                  <a:schemeClr val="accent6">
                    <a:shade val="73000"/>
                  </a:schemeClr>
                </a:contourClr>
              </a:sp3d>
            </a:bodyPr>
            <a:lstStyle/>
            <a:p>
              <a:r>
                <a:rPr lang="en-US" sz="2000" b="1" dirty="0">
                  <a:ln w="11430"/>
                  <a:gradFill>
                    <a:gsLst>
                      <a:gs pos="0">
                        <a:schemeClr val="accent6">
                          <a:tint val="90000"/>
                          <a:satMod val="120000"/>
                        </a:schemeClr>
                      </a:gs>
                      <a:gs pos="25000">
                        <a:schemeClr val="accent6">
                          <a:tint val="93000"/>
                          <a:satMod val="120000"/>
                        </a:schemeClr>
                      </a:gs>
                      <a:gs pos="50000">
                        <a:schemeClr val="accent6">
                          <a:shade val="89000"/>
                          <a:satMod val="110000"/>
                        </a:schemeClr>
                      </a:gs>
                      <a:gs pos="75000">
                        <a:schemeClr val="accent6">
                          <a:tint val="93000"/>
                          <a:satMod val="120000"/>
                        </a:schemeClr>
                      </a:gs>
                      <a:gs pos="100000">
                        <a:schemeClr val="accent6">
                          <a:tint val="90000"/>
                          <a:satMod val="120000"/>
                        </a:schemeClr>
                      </a:gs>
                    </a:gsLst>
                    <a:lin ang="5400000"/>
                  </a:gradFill>
                  <a:effectLst>
                    <a:outerShdw blurRad="80000" dist="40000" dir="5040000" algn="tl">
                      <a:srgbClr val="000000">
                        <a:alpha val="30000"/>
                      </a:srgbClr>
                    </a:outerShdw>
                  </a:effectLst>
                </a:rPr>
                <a:t>Digital Identifier 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717817" y="2858163"/>
            <a:ext cx="3369624" cy="498102"/>
            <a:chOff x="717817" y="2858163"/>
            <a:chExt cx="3369624" cy="498102"/>
          </a:xfrm>
        </p:grpSpPr>
        <p:sp>
          <p:nvSpPr>
            <p:cNvPr id="15" name="Flowchart: Alternate Process 20"/>
            <p:cNvSpPr/>
            <p:nvPr/>
          </p:nvSpPr>
          <p:spPr>
            <a:xfrm>
              <a:off x="717817" y="3133167"/>
              <a:ext cx="1295400" cy="223098"/>
            </a:xfrm>
            <a:prstGeom prst="flowChartAlternateProcess">
              <a:avLst/>
            </a:prstGeom>
            <a:noFill/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4">
                    <a:lumMod val="75000"/>
                  </a:schemeClr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123383" y="2858163"/>
              <a:ext cx="1964058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accent4">
                      <a:lumMod val="75000"/>
                    </a:schemeClr>
                  </a:solidFill>
                </a:rPr>
                <a:t>Related Work</a:t>
              </a:r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 flipV="1">
              <a:off x="1857007" y="3075733"/>
              <a:ext cx="368325" cy="114868"/>
            </a:xfrm>
            <a:prstGeom prst="straightConnector1">
              <a:avLst/>
            </a:prstGeom>
            <a:ln w="38100">
              <a:solidFill>
                <a:schemeClr val="accent4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/>
          <p:cNvSpPr txBox="1"/>
          <p:nvPr/>
        </p:nvSpPr>
        <p:spPr>
          <a:xfrm>
            <a:off x="7435689" y="2083308"/>
            <a:ext cx="14339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Data files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4744390" y="2461774"/>
            <a:ext cx="3133087" cy="1572179"/>
          </a:xfrm>
          <a:prstGeom prst="round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Arrow 23"/>
          <p:cNvSpPr/>
          <p:nvPr/>
        </p:nvSpPr>
        <p:spPr>
          <a:xfrm rot="9167484">
            <a:off x="7610938" y="2532284"/>
            <a:ext cx="660944" cy="271270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6882453" y="4033952"/>
            <a:ext cx="2134326" cy="938289"/>
          </a:xfrm>
          <a:prstGeom prst="roundRect">
            <a:avLst/>
          </a:prstGeom>
          <a:solidFill>
            <a:srgbClr val="FFFFFF"/>
          </a:solidFill>
          <a:ln>
            <a:solidFill>
              <a:srgbClr val="008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t" anchorCtr="0"/>
          <a:lstStyle/>
          <a:p>
            <a:r>
              <a:rPr lang="en-US" sz="1600" b="1" dirty="0" smtClean="0">
                <a:solidFill>
                  <a:srgbClr val="008000"/>
                </a:solidFill>
                <a:latin typeface="Arial"/>
                <a:cs typeface="Arial"/>
              </a:rPr>
              <a:t>Offer licenses with attribution 3.0 </a:t>
            </a:r>
            <a:endParaRPr lang="en-US" sz="1600" b="1" dirty="0">
              <a:solidFill>
                <a:srgbClr val="008000"/>
              </a:solidFill>
              <a:latin typeface="Arial"/>
              <a:cs typeface="Arial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77477" y="4605828"/>
            <a:ext cx="967124" cy="292353"/>
          </a:xfrm>
          <a:prstGeom prst="rect">
            <a:avLst/>
          </a:prstGeom>
          <a:noFill/>
          <a:ln>
            <a:solidFill>
              <a:srgbClr val="008000"/>
            </a:solidFill>
          </a:ln>
        </p:spPr>
      </p:pic>
      <p:sp>
        <p:nvSpPr>
          <p:cNvPr id="27" name="Left Arrow 26"/>
          <p:cNvSpPr/>
          <p:nvPr/>
        </p:nvSpPr>
        <p:spPr>
          <a:xfrm>
            <a:off x="6342303" y="4187152"/>
            <a:ext cx="540150" cy="92363"/>
          </a:xfrm>
          <a:prstGeom prst="leftArrow">
            <a:avLst/>
          </a:prstGeom>
          <a:solidFill>
            <a:srgbClr val="008000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6885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38745" y="47196"/>
            <a:ext cx="8812490" cy="1569660"/>
          </a:xfrm>
          <a:prstGeom prst="rect">
            <a:avLst/>
          </a:prstGeom>
          <a:noFill/>
        </p:spPr>
        <p:txBody>
          <a:bodyPr wrap="square" lIns="91427" tIns="45713" rIns="91427" bIns="45713">
            <a:spAutoFit/>
          </a:bodyPr>
          <a:lstStyle/>
          <a:p>
            <a:pPr algn="ctr"/>
            <a:r>
              <a:rPr lang="en-US" sz="48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Examples of CALPHAD Data Types Data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106595" y="2260837"/>
            <a:ext cx="3840797" cy="4488803"/>
            <a:chOff x="106595" y="2260836"/>
            <a:chExt cx="3840797" cy="4488803"/>
          </a:xfrm>
        </p:grpSpPr>
        <p:sp>
          <p:nvSpPr>
            <p:cNvPr id="19" name="Rounded Rectangle 18"/>
            <p:cNvSpPr/>
            <p:nvPr/>
          </p:nvSpPr>
          <p:spPr>
            <a:xfrm>
              <a:off x="106595" y="2260836"/>
              <a:ext cx="3840797" cy="4488803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1" name="Picture 60" descr="inse-data.png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2659223" y="2941923"/>
              <a:ext cx="1142890" cy="110427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6">
                  <a:lumMod val="75000"/>
                </a:schemeClr>
              </a:solidFill>
            </a:ln>
          </p:spPr>
        </p:pic>
        <p:pic>
          <p:nvPicPr>
            <p:cNvPr id="7286" name="Picture 118" descr="http://www.tms.org/Students/Winners/Mukhopadhyay/Figure8.gif"/>
            <p:cNvPicPr>
              <a:picLocks noChangeAspect="1" noChangeArrowheads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7246" b="25197"/>
            <a:stretch/>
          </p:blipFill>
          <p:spPr bwMode="auto">
            <a:xfrm>
              <a:off x="2245855" y="4233487"/>
              <a:ext cx="1643268" cy="974178"/>
            </a:xfrm>
            <a:prstGeom prst="rect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Rectangle 16"/>
            <p:cNvSpPr/>
            <p:nvPr/>
          </p:nvSpPr>
          <p:spPr>
            <a:xfrm>
              <a:off x="540428" y="2265708"/>
              <a:ext cx="2689862" cy="58477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  <a:scene3d>
                <a:camera prst="orthographicFront"/>
                <a:lightRig rig="glow" dir="tl">
                  <a:rot lat="0" lon="0" rev="5400000"/>
                </a:lightRig>
              </a:scene3d>
              <a:sp3d contourW="12700">
                <a:bevelT w="25400" h="25400"/>
                <a:contourClr>
                  <a:schemeClr val="accent6">
                    <a:shade val="73000"/>
                  </a:schemeClr>
                </a:contourClr>
              </a:sp3d>
            </a:bodyPr>
            <a:lstStyle/>
            <a:p>
              <a:pPr algn="ctr"/>
              <a:r>
                <a:rPr lang="en-US" sz="3200" b="1" dirty="0">
                  <a:ln w="11430"/>
                  <a:gradFill>
                    <a:gsLst>
                      <a:gs pos="0">
                        <a:schemeClr val="accent6">
                          <a:tint val="90000"/>
                          <a:satMod val="120000"/>
                        </a:schemeClr>
                      </a:gs>
                      <a:gs pos="25000">
                        <a:schemeClr val="accent6">
                          <a:tint val="93000"/>
                          <a:satMod val="120000"/>
                        </a:schemeClr>
                      </a:gs>
                      <a:gs pos="50000">
                        <a:schemeClr val="accent6">
                          <a:shade val="89000"/>
                          <a:satMod val="110000"/>
                        </a:schemeClr>
                      </a:gs>
                      <a:gs pos="75000">
                        <a:schemeClr val="accent6">
                          <a:tint val="93000"/>
                          <a:satMod val="120000"/>
                        </a:schemeClr>
                      </a:gs>
                      <a:gs pos="100000">
                        <a:schemeClr val="accent6">
                          <a:tint val="90000"/>
                          <a:satMod val="120000"/>
                        </a:schemeClr>
                      </a:gs>
                    </a:gsLst>
                    <a:lin ang="5400000"/>
                  </a:gradFill>
                  <a:effectLst>
                    <a:outerShdw blurRad="80000" dist="40000" dir="5040000" algn="tl">
                      <a:srgbClr val="000000">
                        <a:alpha val="30000"/>
                      </a:srgbClr>
                    </a:outerShdw>
                  </a:effectLst>
                </a:rPr>
                <a:t>1-D (Points)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12780" y="2922015"/>
              <a:ext cx="2310312" cy="369332"/>
            </a:xfrm>
            <a:prstGeom prst="rect">
              <a:avLst/>
            </a:prstGeom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dirty="0" smtClean="0"/>
                <a:t>Melting Temperatures </a:t>
              </a:r>
              <a:endParaRPr lang="en-US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352171" y="3394492"/>
              <a:ext cx="2176943" cy="646331"/>
            </a:xfrm>
            <a:prstGeom prst="rect">
              <a:avLst/>
            </a:prstGeom>
            <a:ln>
              <a:solidFill>
                <a:srgbClr val="9C3D28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dirty="0" smtClean="0"/>
                <a:t>Critical Temperatures</a:t>
              </a:r>
            </a:p>
            <a:p>
              <a:pPr algn="ctr"/>
              <a:r>
                <a:rPr lang="en-US" dirty="0" smtClean="0"/>
                <a:t>(Phase Changes) </a:t>
              </a:r>
              <a:endParaRPr lang="en-US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232723" y="4197851"/>
              <a:ext cx="1925207" cy="369332"/>
            </a:xfrm>
            <a:prstGeom prst="rect">
              <a:avLst/>
            </a:prstGeom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dirty="0" smtClean="0"/>
                <a:t>Lattice Parameters</a:t>
              </a:r>
              <a:endParaRPr lang="en-US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2403204" y="5392331"/>
              <a:ext cx="1328569" cy="646331"/>
            </a:xfrm>
            <a:prstGeom prst="rect">
              <a:avLst/>
            </a:prstGeom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dirty="0" smtClean="0"/>
                <a:t>Tracer</a:t>
              </a:r>
            </a:p>
            <a:p>
              <a:r>
                <a:rPr lang="en-US" dirty="0" smtClean="0"/>
                <a:t> Diffusivities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238746" y="5485543"/>
              <a:ext cx="2007110" cy="646331"/>
            </a:xfrm>
            <a:prstGeom prst="rect">
              <a:avLst/>
            </a:prstGeom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dirty="0" smtClean="0"/>
                <a:t>Phase fractions and compositions</a:t>
              </a:r>
              <a:endParaRPr lang="en-US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94520" y="5022999"/>
              <a:ext cx="1988686" cy="369332"/>
            </a:xfrm>
            <a:prstGeom prst="rect">
              <a:avLst/>
            </a:prstGeom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dirty="0" smtClean="0"/>
                <a:t>Heat of Formations</a:t>
              </a:r>
              <a:endParaRPr lang="en-US" dirty="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540221" y="6230554"/>
              <a:ext cx="1977786" cy="369332"/>
            </a:xfrm>
            <a:prstGeom prst="rect">
              <a:avLst/>
            </a:prstGeom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dirty="0" smtClean="0"/>
                <a:t>Activation energies</a:t>
              </a:r>
              <a:endParaRPr lang="en-US" dirty="0"/>
            </a:p>
          </p:txBody>
        </p:sp>
      </p:grpSp>
      <p:sp>
        <p:nvSpPr>
          <p:cNvPr id="3" name="Rounded Rectangle 2"/>
          <p:cNvSpPr/>
          <p:nvPr/>
        </p:nvSpPr>
        <p:spPr>
          <a:xfrm>
            <a:off x="672544" y="832027"/>
            <a:ext cx="7840856" cy="1199357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91427" tIns="45713" rIns="91427" bIns="45713" rtlCol="0" anchor="ctr"/>
          <a:lstStyle/>
          <a:p>
            <a:r>
              <a:rPr lang="en-US" dirty="0" smtClean="0"/>
              <a:t>For each assessment:  </a:t>
            </a:r>
            <a:r>
              <a:rPr lang="en-US" dirty="0"/>
              <a:t>E</a:t>
            </a:r>
            <a:r>
              <a:rPr lang="en-US" dirty="0" smtClean="0"/>
              <a:t>valuated data file (e.g. POP, DOP)</a:t>
            </a:r>
          </a:p>
          <a:p>
            <a:r>
              <a:rPr lang="en-US" dirty="0"/>
              <a:t>	</a:t>
            </a:r>
            <a:r>
              <a:rPr lang="en-US" dirty="0" smtClean="0"/>
              <a:t>	      Functional descriptions for phase quantity (e.g. TDB)</a:t>
            </a:r>
          </a:p>
          <a:p>
            <a:pPr marL="285709" indent="-285709">
              <a:buFont typeface="Wingdings" pitchFamily="2" charset="2"/>
              <a:buChar char="Ø"/>
            </a:pPr>
            <a:r>
              <a:rPr lang="en-US" dirty="0" smtClean="0"/>
              <a:t>Emphasis on binary and ternary data to predict multicomponent properties</a:t>
            </a:r>
          </a:p>
          <a:p>
            <a:pPr marL="285709" indent="-285709">
              <a:buFont typeface="Wingdings" pitchFamily="2" charset="2"/>
              <a:buChar char="Ø"/>
            </a:pPr>
            <a:r>
              <a:rPr lang="en-US" dirty="0" smtClean="0"/>
              <a:t>Data can be experimental or computational. 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4303984" y="2265709"/>
            <a:ext cx="4604497" cy="2566769"/>
            <a:chOff x="4303984" y="2265709"/>
            <a:chExt cx="4604497" cy="2566769"/>
          </a:xfrm>
        </p:grpSpPr>
        <p:sp>
          <p:nvSpPr>
            <p:cNvPr id="20" name="Rounded Rectangle 19"/>
            <p:cNvSpPr/>
            <p:nvPr/>
          </p:nvSpPr>
          <p:spPr>
            <a:xfrm>
              <a:off x="4303984" y="2265709"/>
              <a:ext cx="4604497" cy="2566769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59" name="Picture 48"/>
            <p:cNvPicPr>
              <a:picLocks noChangeAspect="1" noChangeArrowheads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22800" y="2971747"/>
              <a:ext cx="1302544" cy="1086243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accent2">
                  <a:lumMod val="75000"/>
                </a:schemeClr>
              </a:solidFill>
              <a:miter lim="800000"/>
              <a:headEnd/>
              <a:tailEnd/>
            </a:ln>
            <a:effectLst/>
          </p:spPr>
        </p:pic>
        <p:pic>
          <p:nvPicPr>
            <p:cNvPr id="60" name="Picture 4"/>
            <p:cNvPicPr>
              <a:picLocks noChangeAspect="1" noChangeArrowheads="1"/>
            </p:cNvPicPr>
            <p:nvPr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7572959" y="2455912"/>
              <a:ext cx="1036856" cy="972024"/>
            </a:xfrm>
            <a:prstGeom prst="rect">
              <a:avLst/>
            </a:prstGeom>
            <a:noFill/>
            <a:ln w="9525">
              <a:solidFill>
                <a:schemeClr val="accent2">
                  <a:lumMod val="75000"/>
                </a:schemeClr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230" name="Picture 62"/>
            <p:cNvPicPr>
              <a:picLocks noChangeAspect="1" noChangeArrowheads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75423" y="3662302"/>
              <a:ext cx="1060851" cy="1006262"/>
            </a:xfrm>
            <a:prstGeom prst="rect">
              <a:avLst/>
            </a:prstGeom>
            <a:noFill/>
            <a:ln w="9525">
              <a:solidFill>
                <a:schemeClr val="accent2">
                  <a:lumMod val="75000"/>
                </a:schemeClr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4" name="Rectangle 33"/>
            <p:cNvSpPr/>
            <p:nvPr/>
          </p:nvSpPr>
          <p:spPr>
            <a:xfrm>
              <a:off x="4418239" y="2275685"/>
              <a:ext cx="2315357" cy="64633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 extrusionH="25400" contourW="8890">
                <a:bevelT w="38100" h="31750"/>
                <a:contourClr>
                  <a:schemeClr val="accent2">
                    <a:shade val="75000"/>
                  </a:schemeClr>
                </a:contourClr>
              </a:sp3d>
            </a:bodyPr>
            <a:lstStyle/>
            <a:p>
              <a:pPr algn="ctr"/>
              <a:r>
                <a:rPr lang="en-US" sz="3600" b="1" dirty="0">
                  <a:ln w="11430"/>
                  <a:gradFill>
                    <a:gsLst>
                      <a:gs pos="0">
                        <a:schemeClr val="accent2">
                          <a:tint val="70000"/>
                          <a:satMod val="245000"/>
                        </a:schemeClr>
                      </a:gs>
                      <a:gs pos="75000">
                        <a:schemeClr val="accent2">
                          <a:tint val="90000"/>
                          <a:shade val="60000"/>
                          <a:satMod val="240000"/>
                        </a:schemeClr>
                      </a:gs>
                      <a:gs pos="100000">
                        <a:schemeClr val="accent2">
                          <a:tint val="100000"/>
                          <a:shade val="50000"/>
                          <a:satMod val="240000"/>
                        </a:schemeClr>
                      </a:gs>
                    </a:gsLst>
                    <a:lin ang="5400000"/>
                  </a:gradFill>
                  <a:effectLst>
                    <a:outerShdw blurRad="50800" dist="39000" dir="5460000" algn="tl">
                      <a:srgbClr val="000000">
                        <a:alpha val="38000"/>
                      </a:srgbClr>
                    </a:outerShdw>
                  </a:effectLst>
                </a:rPr>
                <a:t>2-D (Lines)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4449616" y="2989870"/>
              <a:ext cx="1426994" cy="646331"/>
            </a:xfrm>
            <a:prstGeom prst="rect">
              <a:avLst/>
            </a:prstGeom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dirty="0" smtClean="0"/>
                <a:t>Composition </a:t>
              </a:r>
            </a:p>
            <a:p>
              <a:r>
                <a:rPr lang="en-US" dirty="0" smtClean="0"/>
                <a:t>Profiles</a:t>
              </a: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5168172" y="4351987"/>
              <a:ext cx="2077300" cy="369332"/>
            </a:xfrm>
            <a:prstGeom prst="rect">
              <a:avLst/>
            </a:prstGeom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dirty="0" smtClean="0"/>
                <a:t>Enthalpies of mixing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4399212" y="3877335"/>
              <a:ext cx="1634871" cy="369332"/>
            </a:xfrm>
            <a:prstGeom prst="rect">
              <a:avLst/>
            </a:prstGeom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dirty="0" smtClean="0"/>
                <a:t>Heat Capacities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4212579" y="4808266"/>
            <a:ext cx="4114188" cy="1986982"/>
            <a:chOff x="4212579" y="4808266"/>
            <a:chExt cx="4114188" cy="1986982"/>
          </a:xfrm>
        </p:grpSpPr>
        <p:grpSp>
          <p:nvGrpSpPr>
            <p:cNvPr id="2" name="Group 1"/>
            <p:cNvGrpSpPr/>
            <p:nvPr/>
          </p:nvGrpSpPr>
          <p:grpSpPr>
            <a:xfrm>
              <a:off x="4212579" y="4948747"/>
              <a:ext cx="4114188" cy="1846501"/>
              <a:chOff x="4212579" y="4948747"/>
              <a:chExt cx="4114188" cy="1846501"/>
            </a:xfrm>
          </p:grpSpPr>
          <p:sp>
            <p:nvSpPr>
              <p:cNvPr id="41" name="Rounded Rectangle 40"/>
              <p:cNvSpPr/>
              <p:nvPr/>
            </p:nvSpPr>
            <p:spPr>
              <a:xfrm>
                <a:off x="4212579" y="4948747"/>
                <a:ext cx="4114188" cy="1846501"/>
              </a:xfrm>
              <a:prstGeom prst="round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lIns="91427" tIns="45713" rIns="91427" bIns="45713"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4253334" y="5352428"/>
                <a:ext cx="1815314" cy="369617"/>
              </a:xfrm>
              <a:prstGeom prst="rect">
                <a:avLst/>
              </a:prstGeom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lIns="91427" tIns="45713" rIns="91427" bIns="45713" rtlCol="0">
                <a:spAutoFit/>
              </a:bodyPr>
              <a:lstStyle/>
              <a:p>
                <a:r>
                  <a:rPr lang="en-US" dirty="0" smtClean="0"/>
                  <a:t>Crystal structures</a:t>
                </a:r>
              </a:p>
            </p:txBody>
          </p:sp>
          <p:sp>
            <p:nvSpPr>
              <p:cNvPr id="44" name="TextBox 43"/>
              <p:cNvSpPr txBox="1"/>
              <p:nvPr/>
            </p:nvSpPr>
            <p:spPr>
              <a:xfrm>
                <a:off x="4303985" y="5781390"/>
                <a:ext cx="2755434" cy="369332"/>
              </a:xfrm>
              <a:prstGeom prst="rect">
                <a:avLst/>
              </a:prstGeom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lIns="91427" tIns="45713" rIns="91427" bIns="45713" rtlCol="0">
                <a:spAutoFit/>
              </a:bodyPr>
              <a:lstStyle/>
              <a:p>
                <a:r>
                  <a:rPr lang="en-US" dirty="0" smtClean="0"/>
                  <a:t>Micrographs/Morphologies</a:t>
                </a:r>
              </a:p>
            </p:txBody>
          </p:sp>
          <p:pic>
            <p:nvPicPr>
              <p:cNvPr id="45" name="Picture 1050" descr="C:\cec\ge\ge-diffusion-summary_06_0004.tif"/>
              <p:cNvPicPr>
                <a:picLocks noChangeAspect="1" noChangeArrowheads="1"/>
              </p:cNvPicPr>
              <p:nvPr/>
            </p:nvPicPr>
            <p:blipFill>
              <a:blip r:embed="rId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301045" y="5011047"/>
                <a:ext cx="766080" cy="62886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  <a:miter lim="800000"/>
                <a:headEnd/>
                <a:tailEnd/>
              </a:ln>
            </p:spPr>
          </p:pic>
          <p:pic>
            <p:nvPicPr>
              <p:cNvPr id="46" name="Picture 2" descr="Picture of lattice; Click for Big Picture"/>
              <p:cNvPicPr>
                <a:picLocks noChangeAspect="1" noChangeArrowheads="1"/>
              </p:cNvPicPr>
              <p:nvPr/>
            </p:nvPicPr>
            <p:blipFill>
              <a:blip r:embed="rId9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390603" y="5052111"/>
                <a:ext cx="747515" cy="6696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170" name="Picture 6" descr="Description: MacintoshHD:Users:Peter:Dropbox:Gamma_GammaPrim_Comp:Tips7.png"/>
              <p:cNvPicPr>
                <a:picLocks noChangeAspect="1" noChangeArrowheads="1"/>
              </p:cNvPicPr>
              <p:nvPr/>
            </p:nvPicPr>
            <p:blipFill rotWithShape="1">
              <a:blip r:embed="rId10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7508208" y="5691592"/>
                <a:ext cx="445364" cy="10580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8" name="TextBox 37"/>
              <p:cNvSpPr txBox="1"/>
              <p:nvPr/>
            </p:nvSpPr>
            <p:spPr>
              <a:xfrm>
                <a:off x="4528076" y="6230554"/>
                <a:ext cx="2897268" cy="369332"/>
              </a:xfrm>
              <a:prstGeom prst="rect">
                <a:avLst/>
              </a:prstGeom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lIns="91427" tIns="45713" rIns="91427" bIns="45713" rtlCol="0">
                <a:spAutoFit/>
              </a:bodyPr>
              <a:lstStyle/>
              <a:p>
                <a:r>
                  <a:rPr lang="en-US" dirty="0" smtClean="0"/>
                  <a:t>3-D Atom probe Tomography</a:t>
                </a:r>
              </a:p>
            </p:txBody>
          </p:sp>
        </p:grpSp>
        <p:sp>
          <p:nvSpPr>
            <p:cNvPr id="42" name="Rectangle 41"/>
            <p:cNvSpPr/>
            <p:nvPr/>
          </p:nvSpPr>
          <p:spPr>
            <a:xfrm>
              <a:off x="4903435" y="4808266"/>
              <a:ext cx="895359" cy="646317"/>
            </a:xfrm>
            <a:prstGeom prst="rect">
              <a:avLst/>
            </a:prstGeom>
            <a:noFill/>
          </p:spPr>
          <p:txBody>
            <a:bodyPr wrap="none" lIns="91427" tIns="45713" rIns="91427" bIns="45713">
              <a:spAutoFit/>
            </a:bodyPr>
            <a:lstStyle/>
            <a:p>
              <a:pPr algn="ctr"/>
              <a:r>
                <a:rPr lang="en-US" sz="3600" b="1" i="1" dirty="0">
                  <a:ln w="10541" cmpd="sng">
                    <a:solidFill>
                      <a:schemeClr val="accent5">
                        <a:lumMod val="75000"/>
                      </a:schemeClr>
                    </a:solidFill>
                    <a:prstDash val="solid"/>
                  </a:ln>
                  <a:solidFill>
                    <a:schemeClr val="accent5">
                      <a:lumMod val="75000"/>
                    </a:schemeClr>
                  </a:solidFill>
                </a:rPr>
                <a:t>3</a:t>
              </a:r>
              <a:r>
                <a:rPr lang="en-US" sz="3600" b="1" dirty="0">
                  <a:ln w="10541" cmpd="sng">
                    <a:solidFill>
                      <a:schemeClr val="accent5">
                        <a:lumMod val="75000"/>
                      </a:schemeClr>
                    </a:solidFill>
                    <a:prstDash val="solid"/>
                  </a:ln>
                  <a:solidFill>
                    <a:schemeClr val="accent5">
                      <a:lumMod val="75000"/>
                    </a:schemeClr>
                  </a:solidFill>
                </a:rPr>
                <a:t>-D</a:t>
              </a:r>
              <a:r>
                <a:rPr lang="en-US" sz="3600" b="1" dirty="0">
                  <a:ln w="10541" cmpd="sng">
                    <a:solidFill>
                      <a:schemeClr val="accent1">
                        <a:shade val="88000"/>
                        <a:satMod val="110000"/>
                      </a:schemeClr>
                    </a:solidFill>
                    <a:prstDash val="solid"/>
                  </a:ln>
                  <a:gradFill>
                    <a:gsLst>
                      <a:gs pos="0">
                        <a:schemeClr val="accent1">
                          <a:tint val="40000"/>
                          <a:satMod val="250000"/>
                        </a:schemeClr>
                      </a:gs>
                      <a:gs pos="9000">
                        <a:schemeClr val="accent1">
                          <a:tint val="52000"/>
                          <a:satMod val="300000"/>
                        </a:schemeClr>
                      </a:gs>
                      <a:gs pos="50000">
                        <a:schemeClr val="accent1">
                          <a:shade val="20000"/>
                          <a:satMod val="300000"/>
                        </a:schemeClr>
                      </a:gs>
                      <a:gs pos="79000">
                        <a:schemeClr val="accent1">
                          <a:tint val="52000"/>
                          <a:satMod val="300000"/>
                        </a:schemeClr>
                      </a:gs>
                      <a:gs pos="100000">
                        <a:schemeClr val="accent1">
                          <a:tint val="40000"/>
                          <a:satMod val="250000"/>
                        </a:schemeClr>
                      </a:gs>
                    </a:gsLst>
                    <a:lin ang="5400000"/>
                  </a:gradFill>
                </a:rPr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465646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3"/>
            <a:ext cx="8229600" cy="1143000"/>
          </a:xfrm>
        </p:spPr>
        <p:txBody>
          <a:bodyPr>
            <a:normAutofit/>
          </a:bodyPr>
          <a:lstStyle/>
          <a:p>
            <a:r>
              <a:rPr lang="en-US" sz="28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/>
              </a:rPr>
              <a:t>Example of Different Types of Data Users:</a:t>
            </a:r>
            <a:br>
              <a:rPr lang="en-US" sz="28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/>
              </a:rPr>
            </a:br>
            <a:r>
              <a:rPr lang="en-US" sz="28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/>
              </a:rPr>
              <a:t>Diffusion Data </a:t>
            </a:r>
          </a:p>
        </p:txBody>
      </p:sp>
      <p:pic>
        <p:nvPicPr>
          <p:cNvPr id="3" name="Picture 8" descr="http://www-03.ibm.com/software/lotus/symphony/gallery.nsf/GalleryClipArtAll/60AD7A78008CF6A785257596002F7D8C/$File/User-Computer-Orange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4552" y="4617726"/>
            <a:ext cx="1420269" cy="123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3280" y="1447800"/>
            <a:ext cx="1515722" cy="121381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01" y="2931459"/>
            <a:ext cx="1444711" cy="1213815"/>
          </a:xfrm>
          <a:prstGeom prst="rect">
            <a:avLst/>
          </a:prstGeom>
        </p:spPr>
      </p:pic>
      <p:sp>
        <p:nvSpPr>
          <p:cNvPr id="7" name="Oval Callout 6"/>
          <p:cNvSpPr/>
          <p:nvPr/>
        </p:nvSpPr>
        <p:spPr>
          <a:xfrm>
            <a:off x="1735770" y="1219202"/>
            <a:ext cx="2455230" cy="1219200"/>
          </a:xfrm>
          <a:prstGeom prst="wedgeEllipseCallout">
            <a:avLst>
              <a:gd name="adj1" fmla="val -80044"/>
              <a:gd name="adj2" fmla="val 37389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91427" tIns="45713" rIns="91427" bIns="45713" rtlCol="0" anchor="ctr"/>
          <a:lstStyle/>
          <a:p>
            <a:r>
              <a:rPr lang="en-US" sz="1200" dirty="0"/>
              <a:t>Industry user just wants to the know the diffusion coefficient at given temperature for a given material.</a:t>
            </a:r>
          </a:p>
        </p:txBody>
      </p:sp>
      <p:sp>
        <p:nvSpPr>
          <p:cNvPr id="8" name="Rectangle 7"/>
          <p:cNvSpPr/>
          <p:nvPr/>
        </p:nvSpPr>
        <p:spPr>
          <a:xfrm>
            <a:off x="6172200" y="1371601"/>
            <a:ext cx="2545195" cy="12192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91427" tIns="45713" rIns="91427" bIns="45713" rtlCol="0" anchor="ctr"/>
          <a:lstStyle/>
          <a:p>
            <a:pPr algn="ctr"/>
            <a:r>
              <a:rPr lang="en-US" dirty="0" smtClean="0"/>
              <a:t>D = 2.16e-15 m2/s</a:t>
            </a:r>
          </a:p>
          <a:p>
            <a:pPr algn="ctr"/>
            <a:r>
              <a:rPr lang="en-US" dirty="0" smtClean="0"/>
              <a:t>D= D</a:t>
            </a:r>
            <a:r>
              <a:rPr lang="en-US" baseline="-25000" dirty="0" smtClean="0"/>
              <a:t>0</a:t>
            </a:r>
            <a:r>
              <a:rPr lang="en-US" dirty="0" smtClean="0"/>
              <a:t>  </a:t>
            </a:r>
            <a:r>
              <a:rPr lang="en-US" dirty="0" err="1" smtClean="0"/>
              <a:t>exp</a:t>
            </a:r>
            <a:r>
              <a:rPr lang="en-US" dirty="0" smtClean="0"/>
              <a:t> (-Q/RT)</a:t>
            </a:r>
            <a:endParaRPr lang="en-US" dirty="0"/>
          </a:p>
        </p:txBody>
      </p:sp>
      <p:sp>
        <p:nvSpPr>
          <p:cNvPr id="9" name="Oval Callout 8"/>
          <p:cNvSpPr/>
          <p:nvPr/>
        </p:nvSpPr>
        <p:spPr>
          <a:xfrm>
            <a:off x="1760829" y="2819400"/>
            <a:ext cx="2455230" cy="1325874"/>
          </a:xfrm>
          <a:prstGeom prst="wedgeEllipseCallout">
            <a:avLst>
              <a:gd name="adj1" fmla="val -77474"/>
              <a:gd name="adj2" fmla="val 3592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91427" tIns="45713" rIns="91427" bIns="45713" rtlCol="0" anchor="ctr"/>
          <a:lstStyle/>
          <a:p>
            <a:pPr algn="ctr"/>
            <a:r>
              <a:rPr lang="en-US" dirty="0" smtClean="0"/>
              <a:t>Calphad user who wants to complete a new assessment 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6324601" y="2895600"/>
            <a:ext cx="2545195" cy="12192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91427" tIns="45713" rIns="91427" bIns="45713" rtlCol="0" anchor="ctr"/>
          <a:lstStyle/>
          <a:p>
            <a:pPr algn="ctr"/>
            <a:r>
              <a:rPr lang="en-US" dirty="0" smtClean="0"/>
              <a:t>Diffusion Coefficients</a:t>
            </a:r>
          </a:p>
          <a:p>
            <a:pPr algn="ctr"/>
            <a:r>
              <a:rPr lang="en-US" dirty="0" smtClean="0"/>
              <a:t>Diffusion Couple  Composition Profiles</a:t>
            </a:r>
          </a:p>
        </p:txBody>
      </p:sp>
      <p:sp>
        <p:nvSpPr>
          <p:cNvPr id="13" name="Rectangle 12"/>
          <p:cNvSpPr/>
          <p:nvPr/>
        </p:nvSpPr>
        <p:spPr>
          <a:xfrm>
            <a:off x="6172200" y="4594863"/>
            <a:ext cx="2545195" cy="12192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91427" tIns="45713" rIns="91427" bIns="45713" rtlCol="0" anchor="ctr"/>
          <a:lstStyle/>
          <a:p>
            <a:pPr algn="ctr"/>
            <a:r>
              <a:rPr lang="en-US" dirty="0" smtClean="0"/>
              <a:t>Composition Profiles</a:t>
            </a:r>
          </a:p>
          <a:p>
            <a:pPr algn="ctr"/>
            <a:r>
              <a:rPr lang="en-US" dirty="0" smtClean="0"/>
              <a:t>Raw Data (</a:t>
            </a:r>
            <a:r>
              <a:rPr lang="en-US" dirty="0" err="1" smtClean="0"/>
              <a:t>i.e</a:t>
            </a:r>
            <a:r>
              <a:rPr lang="en-US" dirty="0" smtClean="0"/>
              <a:t> Intensity </a:t>
            </a:r>
            <a:r>
              <a:rPr lang="en-US" dirty="0" err="1" smtClean="0"/>
              <a:t>vs</a:t>
            </a:r>
            <a:r>
              <a:rPr lang="en-US" dirty="0" smtClean="0"/>
              <a:t> Distance)</a:t>
            </a:r>
          </a:p>
        </p:txBody>
      </p:sp>
      <p:sp>
        <p:nvSpPr>
          <p:cNvPr id="14" name="Oval Callout 13"/>
          <p:cNvSpPr/>
          <p:nvPr/>
        </p:nvSpPr>
        <p:spPr>
          <a:xfrm>
            <a:off x="1888170" y="4465326"/>
            <a:ext cx="2455230" cy="1478274"/>
          </a:xfrm>
          <a:prstGeom prst="wedgeEllipseCallout">
            <a:avLst>
              <a:gd name="adj1" fmla="val -77474"/>
              <a:gd name="adj2" fmla="val 3592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91427" tIns="45713" rIns="91427" bIns="45713" rtlCol="0" anchor="ctr"/>
          <a:lstStyle/>
          <a:p>
            <a:pPr algn="ctr"/>
            <a:r>
              <a:rPr lang="en-US" dirty="0" smtClean="0"/>
              <a:t>Advanced expert wants to understand the diffusion mechanism </a:t>
            </a:r>
            <a:endParaRPr lang="en-US" dirty="0"/>
          </a:p>
        </p:txBody>
      </p:sp>
      <p:sp>
        <p:nvSpPr>
          <p:cNvPr id="15" name="Rounded Rectangle 14"/>
          <p:cNvSpPr/>
          <p:nvPr/>
        </p:nvSpPr>
        <p:spPr>
          <a:xfrm>
            <a:off x="4552950" y="1132806"/>
            <a:ext cx="1219200" cy="481079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vert270" lIns="91427" tIns="45713" rIns="91427" bIns="45713" rtlCol="0" anchor="ctr" anchorCtr="0">
            <a:normAutofit fontScale="85000" lnSpcReduction="20000"/>
          </a:bodyPr>
          <a:lstStyle/>
          <a:p>
            <a:pPr algn="ctr"/>
            <a:r>
              <a:rPr lang="en-US" sz="4400" dirty="0" smtClean="0"/>
              <a:t>Materials Data Infrastructure</a:t>
            </a:r>
            <a:endParaRPr lang="en-US" sz="4400" dirty="0"/>
          </a:p>
        </p:txBody>
      </p:sp>
      <p:cxnSp>
        <p:nvCxnSpPr>
          <p:cNvPr id="17" name="Straight Arrow Connector 16"/>
          <p:cNvCxnSpPr>
            <a:stCxn id="7" idx="6"/>
          </p:cNvCxnSpPr>
          <p:nvPr/>
        </p:nvCxnSpPr>
        <p:spPr>
          <a:xfrm>
            <a:off x="4191000" y="1828801"/>
            <a:ext cx="381000" cy="609600"/>
          </a:xfrm>
          <a:prstGeom prst="straightConnector1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4152900" y="3431691"/>
            <a:ext cx="419100" cy="0"/>
          </a:xfrm>
          <a:prstGeom prst="straightConnector1">
            <a:avLst/>
          </a:prstGeom>
          <a:ln w="57150" cmpd="sng">
            <a:solidFill>
              <a:schemeClr val="accent5">
                <a:lumMod val="40000"/>
                <a:lumOff val="60000"/>
              </a:schemeClr>
            </a:solidFill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4133850" y="5074926"/>
            <a:ext cx="419100" cy="0"/>
          </a:xfrm>
          <a:prstGeom prst="straightConnector1">
            <a:avLst/>
          </a:prstGeom>
          <a:ln w="57150" cmpd="sng"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5791201" y="1676401"/>
            <a:ext cx="533400" cy="323852"/>
          </a:xfrm>
          <a:prstGeom prst="straightConnector1">
            <a:avLst/>
          </a:prstGeom>
          <a:ln w="57150" cmpd="sng">
            <a:solidFill>
              <a:srgbClr val="CDE6E8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5791201" y="3514724"/>
            <a:ext cx="533400" cy="323852"/>
          </a:xfrm>
          <a:prstGeom prst="straightConnector1">
            <a:avLst/>
          </a:prstGeom>
          <a:ln w="57150" cmpd="sng">
            <a:solidFill>
              <a:srgbClr val="D0DDAD"/>
            </a:solidFill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5619750" y="4969386"/>
            <a:ext cx="685800" cy="533400"/>
          </a:xfrm>
          <a:prstGeom prst="straightConnector1">
            <a:avLst/>
          </a:prstGeom>
          <a:ln w="57150" cmpd="sng"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01958" y="6187226"/>
            <a:ext cx="2598468" cy="830997"/>
          </a:xfrm>
          <a:prstGeom prst="rect">
            <a:avLst/>
          </a:prstGeom>
          <a:noFill/>
        </p:spPr>
        <p:txBody>
          <a:bodyPr wrap="square" lIns="91427" tIns="45713" rIns="91427" bIns="45713" rtlCol="0">
            <a:spAutoFit/>
          </a:bodyPr>
          <a:lstStyle/>
          <a:p>
            <a:r>
              <a:rPr lang="en-US" sz="24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Data are diverse</a:t>
            </a:r>
          </a:p>
          <a:p>
            <a:endParaRPr lang="en-US" sz="24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530196" y="6187226"/>
            <a:ext cx="3261005" cy="369318"/>
          </a:xfrm>
          <a:prstGeom prst="rect">
            <a:avLst/>
          </a:prstGeom>
          <a:noFill/>
        </p:spPr>
        <p:txBody>
          <a:bodyPr wrap="square" lIns="91427" tIns="45713" rIns="91427" bIns="45713" rtlCol="0">
            <a:spAutoFit/>
          </a:bodyPr>
          <a:lstStyle/>
          <a:p>
            <a:r>
              <a:rPr lang="en-US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Data are semi-structured</a:t>
            </a:r>
            <a:endParaRPr lang="en-US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791201" y="5956393"/>
            <a:ext cx="3352799" cy="830983"/>
          </a:xfrm>
          <a:prstGeom prst="rect">
            <a:avLst/>
          </a:prstGeom>
          <a:noFill/>
        </p:spPr>
        <p:txBody>
          <a:bodyPr wrap="square" lIns="91427" tIns="45713" rIns="91427" bIns="45713" rtlCol="0">
            <a:spAutoFit/>
          </a:bodyPr>
          <a:lstStyle/>
          <a:p>
            <a:pPr algn="ctr"/>
            <a:r>
              <a:rPr lang="en-US" sz="24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Need complete data sets </a:t>
            </a:r>
          </a:p>
        </p:txBody>
      </p:sp>
    </p:spTree>
    <p:extLst>
      <p:ext uri="{BB962C8B-B14F-4D97-AF65-F5344CB8AC3E}">
        <p14:creationId xmlns:p14="http://schemas.microsoft.com/office/powerpoint/2010/main" val="41016362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5-03-12 at 12.16.13 AM.png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3525" t="13599" r="23755" b="8709"/>
          <a:stretch/>
        </p:blipFill>
        <p:spPr>
          <a:xfrm>
            <a:off x="267411" y="125478"/>
            <a:ext cx="6660784" cy="644010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198782" y="1251444"/>
            <a:ext cx="3628944" cy="36933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u="sng" dirty="0">
                <a:hlinkClick r:id="rId3"/>
              </a:rPr>
              <a:t>https://</a:t>
            </a:r>
            <a:r>
              <a:rPr lang="en-US" sz="1600" u="sng" dirty="0">
                <a:hlinkClick r:id="rId3"/>
              </a:rPr>
              <a:t>github.com</a:t>
            </a:r>
            <a:r>
              <a:rPr lang="en-US" u="sng" dirty="0">
                <a:hlinkClick r:id="rId3"/>
              </a:rPr>
              <a:t>/usnistgov/MDCS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711506" y="3551605"/>
            <a:ext cx="4701911" cy="280076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 smtClean="0"/>
              <a:t>Web-based Infrastructure</a:t>
            </a:r>
          </a:p>
          <a:p>
            <a:pPr marL="742950" lvl="1" indent="-285750">
              <a:buFont typeface="Arial"/>
              <a:buChar char="•"/>
            </a:pPr>
            <a:r>
              <a:rPr lang="en-US" sz="2000" dirty="0" smtClean="0"/>
              <a:t>Python/</a:t>
            </a:r>
            <a:r>
              <a:rPr lang="en-US" sz="2000" dirty="0" err="1" smtClean="0"/>
              <a:t>Diango</a:t>
            </a:r>
            <a:r>
              <a:rPr lang="en-US" sz="2000" dirty="0" smtClean="0"/>
              <a:t>/</a:t>
            </a:r>
            <a:r>
              <a:rPr lang="en-US" sz="2000" dirty="0" err="1" smtClean="0"/>
              <a:t>MongoDB</a:t>
            </a:r>
            <a:endParaRPr lang="en-US" sz="2000" dirty="0" smtClean="0"/>
          </a:p>
          <a:p>
            <a:pPr marL="742950" lvl="1" indent="-285750">
              <a:buFont typeface="Arial"/>
              <a:buChar char="•"/>
            </a:pPr>
            <a:r>
              <a:rPr lang="en-US" sz="2000" dirty="0" smtClean="0"/>
              <a:t>REST API</a:t>
            </a:r>
          </a:p>
          <a:p>
            <a:pPr marL="742950" lvl="1" indent="-285750">
              <a:buFont typeface="Arial"/>
              <a:buChar char="•"/>
            </a:pPr>
            <a:r>
              <a:rPr lang="en-US" sz="2000" dirty="0" smtClean="0"/>
              <a:t>XML-based</a:t>
            </a:r>
          </a:p>
          <a:p>
            <a:pPr marL="742950" lvl="1" indent="-285750">
              <a:buFont typeface="Arial"/>
              <a:buChar char="•"/>
            </a:pPr>
            <a:r>
              <a:rPr lang="en-US" sz="2000" dirty="0" smtClean="0"/>
              <a:t>SPARQL queries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 smtClean="0"/>
              <a:t>Template-based data management using XML-based forms and web APIs</a:t>
            </a:r>
            <a:endParaRPr lang="en-US" sz="1600" dirty="0" smtClean="0"/>
          </a:p>
        </p:txBody>
      </p:sp>
    </p:spTree>
    <p:extLst>
      <p:ext uri="{BB962C8B-B14F-4D97-AF65-F5344CB8AC3E}">
        <p14:creationId xmlns:p14="http://schemas.microsoft.com/office/powerpoint/2010/main" val="2259268797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3863" y="13510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Why XML/XML-base Schema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52518"/>
            <a:ext cx="7450667" cy="6424218"/>
          </a:xfrm>
        </p:spPr>
        <p:txBody>
          <a:bodyPr>
            <a:noAutofit/>
          </a:bodyPr>
          <a:lstStyle/>
          <a:p>
            <a:pPr>
              <a:buFont typeface="Wingdings" charset="2"/>
              <a:buChar char="Ø"/>
            </a:pPr>
            <a:r>
              <a:rPr lang="en-US" sz="2000" dirty="0" smtClean="0"/>
              <a:t>XML</a:t>
            </a:r>
            <a:r>
              <a:rPr lang="en-US" sz="2000" dirty="0"/>
              <a:t>: elemental syntax for content structure within </a:t>
            </a:r>
            <a:r>
              <a:rPr lang="en-US" sz="2000" dirty="0" smtClean="0"/>
              <a:t>documents</a:t>
            </a:r>
          </a:p>
          <a:p>
            <a:pPr marL="688975" lvl="2" indent="-230188"/>
            <a:r>
              <a:rPr lang="en-US" sz="1600" dirty="0" err="1" smtClean="0">
                <a:latin typeface="Calibri" charset="0"/>
              </a:rPr>
              <a:t>ThermoML</a:t>
            </a:r>
            <a:r>
              <a:rPr lang="en-US" sz="1600" dirty="0" smtClean="0">
                <a:latin typeface="Calibri" charset="0"/>
              </a:rPr>
              <a:t> </a:t>
            </a:r>
            <a:r>
              <a:rPr lang="en-US" sz="1600" dirty="0">
                <a:latin typeface="Calibri" charset="0"/>
              </a:rPr>
              <a:t>– Thermochemical / </a:t>
            </a:r>
            <a:r>
              <a:rPr lang="en-US" sz="1600" dirty="0" err="1">
                <a:latin typeface="Calibri" charset="0"/>
              </a:rPr>
              <a:t>Thermophysical</a:t>
            </a:r>
            <a:r>
              <a:rPr lang="en-US" sz="1600" dirty="0">
                <a:latin typeface="Calibri" charset="0"/>
              </a:rPr>
              <a:t> Markup Language</a:t>
            </a:r>
          </a:p>
          <a:p>
            <a:pPr marL="688975" indent="-230188"/>
            <a:r>
              <a:rPr lang="en-US" sz="1600" dirty="0">
                <a:latin typeface="Calibri" charset="0"/>
              </a:rPr>
              <a:t>CML – Chemical Markup Language</a:t>
            </a:r>
          </a:p>
          <a:p>
            <a:pPr marL="688975" indent="-230188"/>
            <a:r>
              <a:rPr lang="en-US" sz="1600" dirty="0" err="1">
                <a:latin typeface="Calibri" charset="0"/>
              </a:rPr>
              <a:t>UnitsML</a:t>
            </a:r>
            <a:r>
              <a:rPr lang="en-US" sz="1600" dirty="0">
                <a:latin typeface="Calibri" charset="0"/>
              </a:rPr>
              <a:t> – Units Markup Language</a:t>
            </a:r>
          </a:p>
          <a:p>
            <a:pPr marL="688975" indent="-230188"/>
            <a:r>
              <a:rPr lang="en-US" sz="1600" dirty="0">
                <a:latin typeface="Calibri" charset="0"/>
              </a:rPr>
              <a:t>CIF – Crystallographic Information File</a:t>
            </a:r>
          </a:p>
          <a:p>
            <a:pPr marL="688975" indent="-230188"/>
            <a:r>
              <a:rPr lang="en-US" sz="1600" dirty="0" err="1">
                <a:latin typeface="Calibri" charset="0"/>
              </a:rPr>
              <a:t>MatML</a:t>
            </a:r>
            <a:r>
              <a:rPr lang="en-US" sz="1600" dirty="0">
                <a:latin typeface="Calibri" charset="0"/>
              </a:rPr>
              <a:t> – Materials Markup Language</a:t>
            </a:r>
          </a:p>
          <a:p>
            <a:pPr marL="688975" indent="-230188"/>
            <a:r>
              <a:rPr lang="en-US" sz="1600" dirty="0" err="1">
                <a:latin typeface="Calibri" charset="0"/>
              </a:rPr>
              <a:t>MathML</a:t>
            </a:r>
            <a:r>
              <a:rPr lang="en-US" sz="1600" dirty="0">
                <a:latin typeface="Calibri" charset="0"/>
              </a:rPr>
              <a:t> - Mathematical Markup </a:t>
            </a:r>
            <a:r>
              <a:rPr lang="en-US" sz="1600" dirty="0" smtClean="0">
                <a:latin typeface="Calibri" charset="0"/>
              </a:rPr>
              <a:t>Language</a:t>
            </a:r>
            <a:endParaRPr lang="en-US" sz="1600" dirty="0" smtClean="0"/>
          </a:p>
          <a:p>
            <a:pPr marL="457200" lvl="2" indent="-457200">
              <a:buFont typeface="Wingdings" charset="2"/>
              <a:buChar char="Ø"/>
            </a:pPr>
            <a:r>
              <a:rPr lang="en-US" sz="2000" dirty="0" smtClean="0"/>
              <a:t>XML </a:t>
            </a:r>
            <a:r>
              <a:rPr lang="en-US" sz="2000" dirty="0"/>
              <a:t>Based- Schemas : </a:t>
            </a:r>
            <a:endParaRPr lang="en-US" sz="2000" dirty="0" smtClean="0"/>
          </a:p>
          <a:p>
            <a:pPr marL="800100" indent="-457200">
              <a:lnSpc>
                <a:spcPct val="100000"/>
              </a:lnSpc>
              <a:buFont typeface="Arial"/>
              <a:buChar char="•"/>
            </a:pPr>
            <a:r>
              <a:rPr lang="en-US" sz="1800" dirty="0"/>
              <a:t>	User interface </a:t>
            </a:r>
            <a:r>
              <a:rPr lang="en-US" sz="1800" dirty="0" smtClean="0"/>
              <a:t>generated</a:t>
            </a:r>
          </a:p>
          <a:p>
            <a:pPr indent="0">
              <a:lnSpc>
                <a:spcPct val="100000"/>
              </a:lnSpc>
              <a:buNone/>
            </a:pPr>
            <a:r>
              <a:rPr lang="en-US" sz="1800" dirty="0"/>
              <a:t> </a:t>
            </a:r>
            <a:r>
              <a:rPr lang="en-US" sz="1800" dirty="0" smtClean="0"/>
              <a:t>              </a:t>
            </a:r>
            <a:r>
              <a:rPr lang="en-US" sz="1800" dirty="0"/>
              <a:t>dynamically from schema</a:t>
            </a:r>
          </a:p>
          <a:p>
            <a:pPr indent="177800">
              <a:buFont typeface="Arial"/>
              <a:buChar char="•"/>
            </a:pPr>
            <a:r>
              <a:rPr lang="en-US" sz="1800" dirty="0"/>
              <a:t>	Scalability</a:t>
            </a:r>
          </a:p>
          <a:p>
            <a:pPr indent="177800">
              <a:buFont typeface="Arial"/>
              <a:buChar char="•"/>
            </a:pPr>
            <a:r>
              <a:rPr lang="en-US" sz="1800" dirty="0"/>
              <a:t>	Customization/Modularity</a:t>
            </a:r>
          </a:p>
          <a:p>
            <a:pPr indent="177800">
              <a:buFont typeface="Arial"/>
              <a:buChar char="•"/>
            </a:pPr>
            <a:r>
              <a:rPr lang="en-US" sz="1800" dirty="0"/>
              <a:t>	Transformability into other </a:t>
            </a:r>
            <a:r>
              <a:rPr lang="en-US" sz="1800" dirty="0" smtClean="0"/>
              <a:t>formats</a:t>
            </a:r>
          </a:p>
        </p:txBody>
      </p:sp>
      <p:pic>
        <p:nvPicPr>
          <p:cNvPr id="5" name="Picture 6" descr="RDF Resource Description Framework Icon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25957" y="5526386"/>
            <a:ext cx="613790" cy="665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Screen Shot 2014-10-28 at 1.53.21 AM.png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46611" y="2905212"/>
            <a:ext cx="4141085" cy="3680151"/>
          </a:xfrm>
          <a:prstGeom prst="rect">
            <a:avLst/>
          </a:prstGeom>
        </p:spPr>
      </p:pic>
      <p:pic>
        <p:nvPicPr>
          <p:cNvPr id="4" name="Picture 2" descr="http://4.bp.blogspot.com/_AMwCD2I8xC0/S3EfTspyMUI/AAAAAAAAAFg/i8K2Obch-0g/s320/120px-XML_ico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32815" y="5968355"/>
            <a:ext cx="1143000" cy="447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96380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wilight">
  <a:themeElements>
    <a:clrScheme name="Twilight">
      <a:dk1>
        <a:sysClr val="windowText" lastClr="000000"/>
      </a:dk1>
      <a:lt1>
        <a:sysClr val="window" lastClr="FFFFFF"/>
      </a:lt1>
      <a:dk2>
        <a:srgbClr val="24213E"/>
      </a:dk2>
      <a:lt2>
        <a:srgbClr val="E9EAF0"/>
      </a:lt2>
      <a:accent1>
        <a:srgbClr val="E8BC4A"/>
      </a:accent1>
      <a:accent2>
        <a:srgbClr val="83C1C6"/>
      </a:accent2>
      <a:accent3>
        <a:srgbClr val="E78D35"/>
      </a:accent3>
      <a:accent4>
        <a:srgbClr val="909CE1"/>
      </a:accent4>
      <a:accent5>
        <a:srgbClr val="839C41"/>
      </a:accent5>
      <a:accent6>
        <a:srgbClr val="CC5439"/>
      </a:accent6>
      <a:hlink>
        <a:srgbClr val="1C6CF1"/>
      </a:hlink>
      <a:folHlink>
        <a:srgbClr val="C649E0"/>
      </a:folHlink>
    </a:clrScheme>
    <a:fontScheme name="Twilight">
      <a:majorFont>
        <a:latin typeface="Corbel"/>
        <a:ea typeface=""/>
        <a:cs typeface=""/>
        <a:font script="Jpan" typeface="ヒラギノ角ゴ Pro W3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ヒラギノ角ゴ Pro W3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wi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 fov="600000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bg1">
                <a:shade val="100000"/>
                <a:satMod val="300000"/>
              </a:schemeClr>
            </a:gs>
            <a:gs pos="31000">
              <a:schemeClr val="bg1">
                <a:tint val="100000"/>
                <a:satMod val="300000"/>
              </a:schemeClr>
            </a:gs>
            <a:gs pos="62000">
              <a:schemeClr val="phClr">
                <a:tint val="100000"/>
                <a:shade val="100000"/>
                <a:satMod val="100000"/>
              </a:schemeClr>
            </a:gs>
            <a:gs pos="100000">
              <a:schemeClr val="phClr">
                <a:shade val="100000"/>
                <a:hueMod val="93000"/>
                <a:satMod val="50000"/>
                <a:lumMod val="2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100000"/>
                <a:satMod val="100000"/>
              </a:schemeClr>
            </a:gs>
            <a:gs pos="100000">
              <a:schemeClr val="phClr">
                <a:tint val="100000"/>
                <a:shade val="100000"/>
                <a:alpha val="100000"/>
                <a:hueMod val="100000"/>
                <a:satMod val="150000"/>
                <a:lumMod val="5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9707</TotalTime>
  <Words>1056</Words>
  <Application>Microsoft Macintosh PowerPoint</Application>
  <PresentationFormat>On-screen Show (4:3)</PresentationFormat>
  <Paragraphs>277</Paragraphs>
  <Slides>26</Slides>
  <Notes>4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26</vt:i4>
      </vt:variant>
    </vt:vector>
  </HeadingPairs>
  <TitlesOfParts>
    <vt:vector size="28" baseType="lpstr">
      <vt:lpstr>Office Theme</vt:lpstr>
      <vt:lpstr>Twilight</vt:lpstr>
      <vt:lpstr>Capturing and Transforming Phase-Based Materials Data:  The Materials Data Curator</vt:lpstr>
      <vt:lpstr>PowerPoint Presentation</vt:lpstr>
      <vt:lpstr>  </vt:lpstr>
      <vt:lpstr>https://materialsdata.nist.gov/dspace/xmlui/</vt:lpstr>
      <vt:lpstr>PowerPoint Presentation</vt:lpstr>
      <vt:lpstr>PowerPoint Presentation</vt:lpstr>
      <vt:lpstr>Example of Different Types of Data Users: Diffusion Data </vt:lpstr>
      <vt:lpstr>PowerPoint Presentation</vt:lpstr>
      <vt:lpstr>Why XML/XML-base Schema</vt:lpstr>
      <vt:lpstr>PowerPoint Presentation</vt:lpstr>
      <vt:lpstr>Data Curation Steps</vt:lpstr>
      <vt:lpstr>Data Curation: Tracer Diffusivity Test Schema</vt:lpstr>
      <vt:lpstr>Data Curation : View Data</vt:lpstr>
      <vt:lpstr>Data Curation:  Large Data Files</vt:lpstr>
      <vt:lpstr>Composer</vt:lpstr>
      <vt:lpstr>Physical Quantities: SP811</vt:lpstr>
      <vt:lpstr>PowerPoint Presentation</vt:lpstr>
      <vt:lpstr>Exporter (Under Development):  Using XSLT </vt:lpstr>
      <vt:lpstr>PowerPoint Presentation</vt:lpstr>
      <vt:lpstr>Materials Data Curation</vt:lpstr>
      <vt:lpstr>PowerPoint Presentation</vt:lpstr>
      <vt:lpstr>PowerPoint Presentation</vt:lpstr>
      <vt:lpstr>PowerPoint Presentation</vt:lpstr>
      <vt:lpstr>PowerPoint Presentation</vt:lpstr>
      <vt:lpstr>MDCS </vt:lpstr>
      <vt:lpstr>More Info</vt:lpstr>
    </vt:vector>
  </TitlesOfParts>
  <Manager/>
  <Company>NIST</Company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Carelyn Campbell</dc:creator>
  <cp:keywords/>
  <dc:description/>
  <cp:lastModifiedBy>Glenn Tarcea</cp:lastModifiedBy>
  <cp:revision>121</cp:revision>
  <dcterms:created xsi:type="dcterms:W3CDTF">2015-03-22T16:48:46Z</dcterms:created>
  <dcterms:modified xsi:type="dcterms:W3CDTF">2015-09-02T20:44:13Z</dcterms:modified>
  <cp:category/>
</cp:coreProperties>
</file>